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30"/>
  </p:notesMasterIdLst>
  <p:sldIdLst>
    <p:sldId id="455" r:id="rId3"/>
    <p:sldId id="562" r:id="rId4"/>
    <p:sldId id="563" r:id="rId5"/>
    <p:sldId id="259" r:id="rId6"/>
    <p:sldId id="266" r:id="rId7"/>
    <p:sldId id="569" r:id="rId8"/>
    <p:sldId id="268" r:id="rId9"/>
    <p:sldId id="565" r:id="rId10"/>
    <p:sldId id="260" r:id="rId11"/>
    <p:sldId id="323" r:id="rId12"/>
    <p:sldId id="263" r:id="rId13"/>
    <p:sldId id="331" r:id="rId14"/>
    <p:sldId id="570" r:id="rId15"/>
    <p:sldId id="571" r:id="rId16"/>
    <p:sldId id="572" r:id="rId17"/>
    <p:sldId id="294" r:id="rId18"/>
    <p:sldId id="295" r:id="rId19"/>
    <p:sldId id="573" r:id="rId20"/>
    <p:sldId id="324" r:id="rId21"/>
    <p:sldId id="325" r:id="rId22"/>
    <p:sldId id="334" r:id="rId23"/>
    <p:sldId id="574" r:id="rId24"/>
    <p:sldId id="327" r:id="rId25"/>
    <p:sldId id="329" r:id="rId26"/>
    <p:sldId id="333" r:id="rId27"/>
    <p:sldId id="575" r:id="rId28"/>
    <p:sldId id="269" r:id="rId2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6" autoAdjust="0"/>
    <p:restoredTop sz="94699" autoAdjust="0"/>
  </p:normalViewPr>
  <p:slideViewPr>
    <p:cSldViewPr snapToGrid="0" showGuides="1">
      <p:cViewPr varScale="1">
        <p:scale>
          <a:sx n="82" d="100"/>
          <a:sy n="82" d="100"/>
        </p:scale>
        <p:origin x="538" y="34"/>
      </p:cViewPr>
      <p:guideLst>
        <p:guide orient="horz" pos="2160"/>
        <p:guide pos="3840"/>
      </p:guideLst>
    </p:cSldViewPr>
  </p:slideViewPr>
  <p:notesTextViewPr>
    <p:cViewPr>
      <p:scale>
        <a:sx n="1" d="1"/>
        <a:sy n="1" d="1"/>
      </p:scale>
      <p:origin x="0" y="0"/>
    </p:cViewPr>
  </p:notesTextViewPr>
  <p:sorterViewPr>
    <p:cViewPr varScale="1">
      <p:scale>
        <a:sx n="1" d="1"/>
        <a:sy n="1" d="1"/>
      </p:scale>
      <p:origin x="0" y="-4683"/>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4399E6-ABC0-449B-95A8-CF12E8539337}" type="datetimeFigureOut">
              <a:rPr lang="en-US" smtClean="0"/>
              <a:t>11/18/2020</a:t>
            </a:fld>
            <a:endParaRPr lang="en-US"/>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894FB2-E149-415A-94B1-708BAB00C2C2}" type="slidenum">
              <a:rPr lang="en-US" smtClean="0"/>
              <a:t>‹Nr.›</a:t>
            </a:fld>
            <a:endParaRPr lang="en-US"/>
          </a:p>
        </p:txBody>
      </p:sp>
    </p:spTree>
    <p:extLst>
      <p:ext uri="{BB962C8B-B14F-4D97-AF65-F5344CB8AC3E}">
        <p14:creationId xmlns:p14="http://schemas.microsoft.com/office/powerpoint/2010/main" val="3983788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79C6D60-735B-42BB-9AC5-F5C851D621BC}"/>
              </a:ext>
            </a:extLst>
          </p:cNvPr>
          <p:cNvSpPr>
            <a:spLocks noGrp="1" noChangeArrowheads="1"/>
          </p:cNvSpPr>
          <p:nvPr>
            <p:ph type="sldNum" sz="quarter" idx="5"/>
          </p:nvPr>
        </p:nvSpPr>
        <p:spPr>
          <a:ln/>
        </p:spPr>
        <p:txBody>
          <a:bodyPr/>
          <a:lstStyle/>
          <a:p>
            <a:fld id="{DB697255-0FE3-442B-BFCB-909C3519BFE1}" type="slidenum">
              <a:rPr lang="en-US" altLang="de-DE"/>
              <a:pPr/>
              <a:t>1</a:t>
            </a:fld>
            <a:endParaRPr lang="en-US" altLang="de-DE"/>
          </a:p>
        </p:txBody>
      </p:sp>
      <p:sp>
        <p:nvSpPr>
          <p:cNvPr id="303106" name="Rectangle 2">
            <a:extLst>
              <a:ext uri="{FF2B5EF4-FFF2-40B4-BE49-F238E27FC236}">
                <a16:creationId xmlns:a16="http://schemas.microsoft.com/office/drawing/2014/main" id="{54ED833A-5135-44AB-A052-E8F1D7CA4BAE}"/>
              </a:ext>
            </a:extLst>
          </p:cNvPr>
          <p:cNvSpPr>
            <a:spLocks noGrp="1" noRot="1" noChangeAspect="1" noChangeArrowheads="1" noTextEdit="1"/>
          </p:cNvSpPr>
          <p:nvPr>
            <p:ph type="sldImg"/>
          </p:nvPr>
        </p:nvSpPr>
        <p:spPr bwMode="auto">
          <a:xfrm>
            <a:off x="82550" y="744538"/>
            <a:ext cx="6615113" cy="3721100"/>
          </a:xfrm>
          <a:prstGeom prst="rect">
            <a:avLst/>
          </a:prstGeom>
          <a:solidFill>
            <a:srgbClr val="FFFFFF"/>
          </a:solidFill>
          <a:ln>
            <a:solidFill>
              <a:srgbClr val="000000"/>
            </a:solidFill>
            <a:miter lim="800000"/>
            <a:headEnd/>
            <a:tailEnd/>
          </a:ln>
        </p:spPr>
      </p:sp>
      <p:sp>
        <p:nvSpPr>
          <p:cNvPr id="303107" name="Rectangle 3">
            <a:extLst>
              <a:ext uri="{FF2B5EF4-FFF2-40B4-BE49-F238E27FC236}">
                <a16:creationId xmlns:a16="http://schemas.microsoft.com/office/drawing/2014/main" id="{798DFAF8-B4CC-4BB5-BA69-CFBD99946003}"/>
              </a:ext>
            </a:extLst>
          </p:cNvPr>
          <p:cNvSpPr>
            <a:spLocks noGrp="1" noChangeArrowheads="1"/>
          </p:cNvSpPr>
          <p:nvPr>
            <p:ph type="body" idx="1"/>
          </p:nvPr>
        </p:nvSpPr>
        <p:spPr bwMode="auto">
          <a:xfrm>
            <a:off x="904875" y="4713288"/>
            <a:ext cx="4972050" cy="4468812"/>
          </a:xfrm>
          <a:prstGeom prst="rect">
            <a:avLst/>
          </a:prstGeom>
          <a:solidFill>
            <a:srgbClr val="FFFFFF"/>
          </a:solidFill>
          <a:ln>
            <a:solidFill>
              <a:srgbClr val="000000"/>
            </a:solidFill>
            <a:miter lim="800000"/>
            <a:headEnd/>
            <a:tailEnd/>
          </a:ln>
        </p:spPr>
        <p:txBody>
          <a:bodyPr/>
          <a:lstStyle/>
          <a:p>
            <a:endParaRPr lang="en-US" altLang="de-DE"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xfrm>
            <a:off x="3849688" y="9428163"/>
            <a:ext cx="2946400" cy="496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877888">
              <a:lnSpc>
                <a:spcPct val="120000"/>
              </a:lnSpc>
              <a:buFont typeface="Wingdings 3" panose="05040102010807070707" pitchFamily="18" charset="2"/>
              <a:defRPr sz="1600">
                <a:solidFill>
                  <a:schemeClr val="tx1"/>
                </a:solidFill>
                <a:latin typeface="Arial" panose="020B0604020202020204" pitchFamily="34" charset="0"/>
                <a:cs typeface="Arial" panose="020B0604020202020204" pitchFamily="34" charset="0"/>
              </a:defRPr>
            </a:lvl1pPr>
            <a:lvl2pPr marL="742950" indent="-285750" algn="ctr" defTabSz="877888">
              <a:lnSpc>
                <a:spcPct val="120000"/>
              </a:lnSpc>
              <a:buFont typeface="Wingdings 3" panose="05040102010807070707" pitchFamily="18" charset="2"/>
              <a:defRPr sz="1600">
                <a:solidFill>
                  <a:schemeClr val="tx1"/>
                </a:solidFill>
                <a:latin typeface="Arial" panose="020B0604020202020204" pitchFamily="34" charset="0"/>
                <a:cs typeface="Arial" panose="020B0604020202020204" pitchFamily="34" charset="0"/>
              </a:defRPr>
            </a:lvl2pPr>
            <a:lvl3pPr marL="1143000" indent="-228600" algn="ctr" defTabSz="877888">
              <a:lnSpc>
                <a:spcPct val="120000"/>
              </a:lnSpc>
              <a:buFont typeface="Wingdings 3" panose="05040102010807070707" pitchFamily="18" charset="2"/>
              <a:defRPr sz="1600">
                <a:solidFill>
                  <a:schemeClr val="tx1"/>
                </a:solidFill>
                <a:latin typeface="Arial" panose="020B0604020202020204" pitchFamily="34" charset="0"/>
                <a:cs typeface="Arial" panose="020B0604020202020204" pitchFamily="34" charset="0"/>
              </a:defRPr>
            </a:lvl3pPr>
            <a:lvl4pPr marL="1600200" indent="-228600" algn="ctr" defTabSz="877888">
              <a:lnSpc>
                <a:spcPct val="120000"/>
              </a:lnSpc>
              <a:buFont typeface="Wingdings 3" panose="05040102010807070707" pitchFamily="18" charset="2"/>
              <a:defRPr sz="1600">
                <a:solidFill>
                  <a:schemeClr val="tx1"/>
                </a:solidFill>
                <a:latin typeface="Arial" panose="020B0604020202020204" pitchFamily="34" charset="0"/>
                <a:cs typeface="Arial" panose="020B0604020202020204" pitchFamily="34" charset="0"/>
              </a:defRPr>
            </a:lvl4pPr>
            <a:lvl5pPr marL="2057400" indent="-228600" algn="ctr" defTabSz="877888">
              <a:lnSpc>
                <a:spcPct val="120000"/>
              </a:lnSpc>
              <a:buFont typeface="Wingdings 3" panose="05040102010807070707" pitchFamily="18" charset="2"/>
              <a:defRPr sz="1600">
                <a:solidFill>
                  <a:schemeClr val="tx1"/>
                </a:solidFill>
                <a:latin typeface="Arial" panose="020B0604020202020204" pitchFamily="34" charset="0"/>
                <a:cs typeface="Arial" panose="020B0604020202020204" pitchFamily="34" charset="0"/>
              </a:defRPr>
            </a:lvl5pPr>
            <a:lvl6pPr marL="2514600" indent="-228600" algn="ctr" defTabSz="877888" eaLnBrk="0" fontAlgn="base" hangingPunct="0">
              <a:lnSpc>
                <a:spcPct val="120000"/>
              </a:lnSpc>
              <a:spcBef>
                <a:spcPct val="0"/>
              </a:spcBef>
              <a:spcAft>
                <a:spcPct val="0"/>
              </a:spcAft>
              <a:buFont typeface="Wingdings 3" panose="05040102010807070707" pitchFamily="18" charset="2"/>
              <a:defRPr sz="1600">
                <a:solidFill>
                  <a:schemeClr val="tx1"/>
                </a:solidFill>
                <a:latin typeface="Arial" panose="020B0604020202020204" pitchFamily="34" charset="0"/>
                <a:cs typeface="Arial" panose="020B0604020202020204" pitchFamily="34" charset="0"/>
              </a:defRPr>
            </a:lvl6pPr>
            <a:lvl7pPr marL="2971800" indent="-228600" algn="ctr" defTabSz="877888" eaLnBrk="0" fontAlgn="base" hangingPunct="0">
              <a:lnSpc>
                <a:spcPct val="120000"/>
              </a:lnSpc>
              <a:spcBef>
                <a:spcPct val="0"/>
              </a:spcBef>
              <a:spcAft>
                <a:spcPct val="0"/>
              </a:spcAft>
              <a:buFont typeface="Wingdings 3" panose="05040102010807070707" pitchFamily="18" charset="2"/>
              <a:defRPr sz="1600">
                <a:solidFill>
                  <a:schemeClr val="tx1"/>
                </a:solidFill>
                <a:latin typeface="Arial" panose="020B0604020202020204" pitchFamily="34" charset="0"/>
                <a:cs typeface="Arial" panose="020B0604020202020204" pitchFamily="34" charset="0"/>
              </a:defRPr>
            </a:lvl7pPr>
            <a:lvl8pPr marL="3429000" indent="-228600" algn="ctr" defTabSz="877888" eaLnBrk="0" fontAlgn="base" hangingPunct="0">
              <a:lnSpc>
                <a:spcPct val="120000"/>
              </a:lnSpc>
              <a:spcBef>
                <a:spcPct val="0"/>
              </a:spcBef>
              <a:spcAft>
                <a:spcPct val="0"/>
              </a:spcAft>
              <a:buFont typeface="Wingdings 3" panose="05040102010807070707" pitchFamily="18" charset="2"/>
              <a:defRPr sz="1600">
                <a:solidFill>
                  <a:schemeClr val="tx1"/>
                </a:solidFill>
                <a:latin typeface="Arial" panose="020B0604020202020204" pitchFamily="34" charset="0"/>
                <a:cs typeface="Arial" panose="020B0604020202020204" pitchFamily="34" charset="0"/>
              </a:defRPr>
            </a:lvl8pPr>
            <a:lvl9pPr marL="3886200" indent="-228600" algn="ctr" defTabSz="877888" eaLnBrk="0" fontAlgn="base" hangingPunct="0">
              <a:lnSpc>
                <a:spcPct val="120000"/>
              </a:lnSpc>
              <a:spcBef>
                <a:spcPct val="0"/>
              </a:spcBef>
              <a:spcAft>
                <a:spcPct val="0"/>
              </a:spcAft>
              <a:buFont typeface="Wingdings 3" panose="05040102010807070707" pitchFamily="18" charset="2"/>
              <a:defRPr sz="1600">
                <a:solidFill>
                  <a:schemeClr val="tx1"/>
                </a:solidFill>
                <a:latin typeface="Arial" panose="020B0604020202020204" pitchFamily="34" charset="0"/>
                <a:cs typeface="Arial" panose="020B0604020202020204" pitchFamily="34" charset="0"/>
              </a:defRPr>
            </a:lvl9pPr>
          </a:lstStyle>
          <a:p>
            <a:pPr algn="r">
              <a:lnSpc>
                <a:spcPct val="100000"/>
              </a:lnSpc>
              <a:buFontTx/>
              <a:buNone/>
            </a:pPr>
            <a:fld id="{B0430179-05E1-4AFF-AFCD-32E0CAAA2DE4}" type="slidenum">
              <a:rPr lang="en-GB" altLang="de-DE" sz="1300">
                <a:solidFill>
                  <a:srgbClr val="000000"/>
                </a:solidFill>
                <a:latin typeface="Times New Roman" panose="02020603050405020304" pitchFamily="18" charset="0"/>
                <a:ea typeface="ヒラギノ角ゴ Pro W3"/>
                <a:cs typeface="ヒラギノ角ゴ Pro W3"/>
              </a:rPr>
              <a:pPr algn="r">
                <a:lnSpc>
                  <a:spcPct val="100000"/>
                </a:lnSpc>
                <a:buFontTx/>
                <a:buNone/>
              </a:pPr>
              <a:t>2</a:t>
            </a:fld>
            <a:endParaRPr lang="en-GB" altLang="de-DE" sz="1300">
              <a:solidFill>
                <a:srgbClr val="000000"/>
              </a:solidFill>
              <a:latin typeface="Times New Roman" panose="02020603050405020304" pitchFamily="18" charset="0"/>
              <a:ea typeface="ヒラギノ角ゴ Pro W3"/>
              <a:cs typeface="ヒラギノ角ゴ Pro W3"/>
            </a:endParaRPr>
          </a:p>
        </p:txBody>
      </p:sp>
      <p:sp>
        <p:nvSpPr>
          <p:cNvPr id="7171" name="Rectangle 2"/>
          <p:cNvSpPr>
            <a:spLocks noGrp="1" noRot="1" noChangeAspect="1" noChangeArrowheads="1" noTextEdit="1"/>
          </p:cNvSpPr>
          <p:nvPr>
            <p:ph type="sldImg"/>
          </p:nvPr>
        </p:nvSpPr>
        <p:spPr>
          <a:xfrm>
            <a:off x="88900" y="742950"/>
            <a:ext cx="6619875" cy="3724275"/>
          </a:xfrm>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41367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49459CD-F65C-46A4-94BE-97664ECCA6FA}" type="slidenum">
              <a:rPr lang="en-GB"/>
              <a:pPr/>
              <a:t>16</a:t>
            </a:fld>
            <a:endParaRPr lang="en-GB"/>
          </a:p>
        </p:txBody>
      </p:sp>
      <p:sp>
        <p:nvSpPr>
          <p:cNvPr id="119810" name="Rectangle 7"/>
          <p:cNvSpPr txBox="1">
            <a:spLocks noGrp="1" noChangeArrowheads="1"/>
          </p:cNvSpPr>
          <p:nvPr/>
        </p:nvSpPr>
        <p:spPr bwMode="auto">
          <a:xfrm>
            <a:off x="4021608" y="9720674"/>
            <a:ext cx="3076031" cy="512303"/>
          </a:xfrm>
          <a:prstGeom prst="rect">
            <a:avLst/>
          </a:prstGeom>
          <a:noFill/>
          <a:ln w="9525">
            <a:noFill/>
            <a:miter lim="800000"/>
            <a:headEnd/>
            <a:tailEnd/>
          </a:ln>
        </p:spPr>
        <p:txBody>
          <a:bodyPr lIns="99035" tIns="49517" rIns="99035" bIns="49517" anchor="b"/>
          <a:lstStyle/>
          <a:p>
            <a:pPr algn="r"/>
            <a:fld id="{2FD5F2DA-1614-4F1E-B63B-EDEA697AE7DB}" type="slidenum">
              <a:rPr lang="de-DE" sz="1300">
                <a:latin typeface="Arial" pitchFamily="34" charset="0"/>
              </a:rPr>
              <a:pPr algn="r"/>
              <a:t>16</a:t>
            </a:fld>
            <a:endParaRPr lang="de-DE" sz="1300">
              <a:latin typeface="Arial" pitchFamily="34" charset="0"/>
            </a:endParaRPr>
          </a:p>
        </p:txBody>
      </p:sp>
      <p:sp>
        <p:nvSpPr>
          <p:cNvPr id="119811" name="Rectangle 2"/>
          <p:cNvSpPr>
            <a:spLocks noGrp="1" noRot="1" noChangeAspect="1" noChangeArrowheads="1" noTextEdit="1"/>
          </p:cNvSpPr>
          <p:nvPr>
            <p:ph type="sldImg"/>
          </p:nvPr>
        </p:nvSpPr>
        <p:spPr>
          <a:xfrm>
            <a:off x="141288" y="766763"/>
            <a:ext cx="6821487" cy="3836987"/>
          </a:xfrm>
          <a:ln/>
        </p:spPr>
      </p:sp>
      <p:sp>
        <p:nvSpPr>
          <p:cNvPr id="119812" name="Rectangle 3"/>
          <p:cNvSpPr>
            <a:spLocks noGrp="1" noChangeArrowheads="1"/>
          </p:cNvSpPr>
          <p:nvPr>
            <p:ph type="body" idx="1"/>
          </p:nvPr>
        </p:nvSpPr>
        <p:spPr>
          <a:xfrm>
            <a:off x="709600" y="4861157"/>
            <a:ext cx="5680104" cy="4605821"/>
          </a:xfrm>
        </p:spPr>
        <p:txBody>
          <a:bodyPr/>
          <a:lstStyle/>
          <a:p>
            <a:endParaRPr lang="de-DE"/>
          </a:p>
        </p:txBody>
      </p:sp>
    </p:spTree>
    <p:extLst>
      <p:ext uri="{BB962C8B-B14F-4D97-AF65-F5344CB8AC3E}">
        <p14:creationId xmlns:p14="http://schemas.microsoft.com/office/powerpoint/2010/main" val="4134108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85FE1A6-1CD9-41D1-BD9B-795756A2F5A8}" type="slidenum">
              <a:rPr lang="en-GB"/>
              <a:pPr/>
              <a:t>17</a:t>
            </a:fld>
            <a:endParaRPr lang="en-GB"/>
          </a:p>
        </p:txBody>
      </p:sp>
      <p:sp>
        <p:nvSpPr>
          <p:cNvPr id="125954" name="Rectangle 7"/>
          <p:cNvSpPr txBox="1">
            <a:spLocks noGrp="1" noChangeArrowheads="1"/>
          </p:cNvSpPr>
          <p:nvPr/>
        </p:nvSpPr>
        <p:spPr bwMode="auto">
          <a:xfrm>
            <a:off x="4021608" y="9720674"/>
            <a:ext cx="3076031" cy="512303"/>
          </a:xfrm>
          <a:prstGeom prst="rect">
            <a:avLst/>
          </a:prstGeom>
          <a:noFill/>
          <a:ln w="9525">
            <a:noFill/>
            <a:miter lim="800000"/>
            <a:headEnd/>
            <a:tailEnd/>
          </a:ln>
        </p:spPr>
        <p:txBody>
          <a:bodyPr lIns="99035" tIns="49517" rIns="99035" bIns="49517" anchor="b"/>
          <a:lstStyle/>
          <a:p>
            <a:pPr algn="r"/>
            <a:fld id="{7BE4BABC-3E07-4583-8CD1-AE5B6921B63E}" type="slidenum">
              <a:rPr lang="de-DE" sz="1300">
                <a:latin typeface="Arial" pitchFamily="34" charset="0"/>
              </a:rPr>
              <a:pPr algn="r"/>
              <a:t>17</a:t>
            </a:fld>
            <a:endParaRPr lang="de-DE" sz="1300">
              <a:latin typeface="Arial" pitchFamily="34" charset="0"/>
            </a:endParaRPr>
          </a:p>
        </p:txBody>
      </p:sp>
      <p:sp>
        <p:nvSpPr>
          <p:cNvPr id="125955" name="Rectangle 2"/>
          <p:cNvSpPr>
            <a:spLocks noGrp="1" noRot="1" noChangeAspect="1" noChangeArrowheads="1" noTextEdit="1"/>
          </p:cNvSpPr>
          <p:nvPr>
            <p:ph type="sldImg"/>
          </p:nvPr>
        </p:nvSpPr>
        <p:spPr>
          <a:xfrm>
            <a:off x="141288" y="766763"/>
            <a:ext cx="6821487" cy="3836987"/>
          </a:xfrm>
          <a:ln/>
        </p:spPr>
      </p:sp>
      <p:sp>
        <p:nvSpPr>
          <p:cNvPr id="125956" name="Rectangle 3"/>
          <p:cNvSpPr>
            <a:spLocks noGrp="1" noChangeArrowheads="1"/>
          </p:cNvSpPr>
          <p:nvPr>
            <p:ph type="body" idx="1"/>
          </p:nvPr>
        </p:nvSpPr>
        <p:spPr>
          <a:xfrm>
            <a:off x="709600" y="4861157"/>
            <a:ext cx="5680104" cy="4605821"/>
          </a:xfrm>
        </p:spPr>
        <p:txBody>
          <a:bodyPr/>
          <a:lstStyle/>
          <a:p>
            <a:endParaRPr lang="de-DE"/>
          </a:p>
        </p:txBody>
      </p:sp>
    </p:spTree>
    <p:extLst>
      <p:ext uri="{BB962C8B-B14F-4D97-AF65-F5344CB8AC3E}">
        <p14:creationId xmlns:p14="http://schemas.microsoft.com/office/powerpoint/2010/main" val="2267652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pPr defTabSz="943923"/>
            <a:fld id="{163603FE-1D3A-432B-9340-8760045BB55F}" type="slidenum">
              <a:rPr lang="en-GB" smtClean="0">
                <a:latin typeface="Arial" pitchFamily="34" charset="0"/>
              </a:rPr>
              <a:pPr defTabSz="943923"/>
              <a:t>18</a:t>
            </a:fld>
            <a:endParaRPr lang="en-GB">
              <a:latin typeface="Arial" pitchFamily="34"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spcBef>
                <a:spcPct val="0"/>
              </a:spcBef>
            </a:pPr>
            <a:endParaRPr lang="en-US">
              <a:latin typeface="Arial" pitchFamily="34" charset="0"/>
            </a:endParaRPr>
          </a:p>
        </p:txBody>
      </p:sp>
    </p:spTree>
    <p:extLst>
      <p:ext uri="{BB962C8B-B14F-4D97-AF65-F5344CB8AC3E}">
        <p14:creationId xmlns:p14="http://schemas.microsoft.com/office/powerpoint/2010/main" val="820995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64894FB2-E149-415A-94B1-708BAB00C2C2}" type="slidenum">
              <a:rPr lang="en-US" smtClean="0"/>
              <a:t>27</a:t>
            </a:fld>
            <a:endParaRPr lang="en-US"/>
          </a:p>
        </p:txBody>
      </p:sp>
    </p:spTree>
    <p:extLst>
      <p:ext uri="{BB962C8B-B14F-4D97-AF65-F5344CB8AC3E}">
        <p14:creationId xmlns:p14="http://schemas.microsoft.com/office/powerpoint/2010/main" val="1134957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35A5DF-5DF6-440E-9049-35B52717735B}"/>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a:p>
        </p:txBody>
      </p:sp>
      <p:sp>
        <p:nvSpPr>
          <p:cNvPr id="3" name="Untertitel 2">
            <a:extLst>
              <a:ext uri="{FF2B5EF4-FFF2-40B4-BE49-F238E27FC236}">
                <a16:creationId xmlns:a16="http://schemas.microsoft.com/office/drawing/2014/main" id="{D18E9B0B-F8A1-42E6-A21F-BBE1B6ADEF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a:p>
        </p:txBody>
      </p:sp>
      <p:sp>
        <p:nvSpPr>
          <p:cNvPr id="4" name="Datumsplatzhalter 3">
            <a:extLst>
              <a:ext uri="{FF2B5EF4-FFF2-40B4-BE49-F238E27FC236}">
                <a16:creationId xmlns:a16="http://schemas.microsoft.com/office/drawing/2014/main" id="{7D4ABAB4-CB46-4696-AED2-C1AD42546A9F}"/>
              </a:ext>
            </a:extLst>
          </p:cNvPr>
          <p:cNvSpPr>
            <a:spLocks noGrp="1"/>
          </p:cNvSpPr>
          <p:nvPr>
            <p:ph type="dt" sz="half" idx="10"/>
          </p:nvPr>
        </p:nvSpPr>
        <p:spPr/>
        <p:txBody>
          <a:bodyPr/>
          <a:lstStyle/>
          <a:p>
            <a:fld id="{2E51760C-ECDB-45E0-8237-D86B65D1EF5F}" type="datetime1">
              <a:rPr lang="en-US" smtClean="0"/>
              <a:t>11/18/2020</a:t>
            </a:fld>
            <a:endParaRPr lang="en-US"/>
          </a:p>
        </p:txBody>
      </p:sp>
      <p:sp>
        <p:nvSpPr>
          <p:cNvPr id="5" name="Fußzeilenplatzhalter 4">
            <a:extLst>
              <a:ext uri="{FF2B5EF4-FFF2-40B4-BE49-F238E27FC236}">
                <a16:creationId xmlns:a16="http://schemas.microsoft.com/office/drawing/2014/main" id="{D1113208-F0F6-40E0-BD79-D61DFFA1BFE0}"/>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8FA32224-44FE-4C56-844D-5E2F23926DD2}"/>
              </a:ext>
            </a:extLst>
          </p:cNvPr>
          <p:cNvSpPr>
            <a:spLocks noGrp="1"/>
          </p:cNvSpPr>
          <p:nvPr>
            <p:ph type="sldNum" sz="quarter" idx="12"/>
          </p:nvPr>
        </p:nvSpPr>
        <p:spPr/>
        <p:txBody>
          <a:bodyPr/>
          <a:lstStyle/>
          <a:p>
            <a:fld id="{4EC849A3-4AA5-47F4-8DE0-2424DA08BFA3}" type="slidenum">
              <a:rPr lang="en-US" smtClean="0"/>
              <a:t>‹Nr.›</a:t>
            </a:fld>
            <a:endParaRPr lang="en-US"/>
          </a:p>
        </p:txBody>
      </p:sp>
    </p:spTree>
    <p:extLst>
      <p:ext uri="{BB962C8B-B14F-4D97-AF65-F5344CB8AC3E}">
        <p14:creationId xmlns:p14="http://schemas.microsoft.com/office/powerpoint/2010/main" val="80548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614354-A7B9-4DA1-8ACF-64FB86794E23}"/>
              </a:ext>
            </a:extLst>
          </p:cNvPr>
          <p:cNvSpPr>
            <a:spLocks noGrp="1"/>
          </p:cNvSpPr>
          <p:nvPr>
            <p:ph type="title"/>
          </p:nvPr>
        </p:nvSpPr>
        <p:spPr/>
        <p:txBody>
          <a:bodyPr/>
          <a:lstStyle/>
          <a:p>
            <a:r>
              <a:rPr lang="de-DE"/>
              <a:t>Mastertitelformat bearbeiten</a:t>
            </a:r>
            <a:endParaRPr lang="en-US"/>
          </a:p>
        </p:txBody>
      </p:sp>
      <p:sp>
        <p:nvSpPr>
          <p:cNvPr id="3" name="Vertikaler Textplatzhalter 2">
            <a:extLst>
              <a:ext uri="{FF2B5EF4-FFF2-40B4-BE49-F238E27FC236}">
                <a16:creationId xmlns:a16="http://schemas.microsoft.com/office/drawing/2014/main" id="{9D0E0040-CB7B-441F-A92C-A9A14F7E0DD9}"/>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48D63B5F-1BDB-40C8-96FE-60938889636F}"/>
              </a:ext>
            </a:extLst>
          </p:cNvPr>
          <p:cNvSpPr>
            <a:spLocks noGrp="1"/>
          </p:cNvSpPr>
          <p:nvPr>
            <p:ph type="dt" sz="half" idx="10"/>
          </p:nvPr>
        </p:nvSpPr>
        <p:spPr/>
        <p:txBody>
          <a:bodyPr/>
          <a:lstStyle/>
          <a:p>
            <a:fld id="{0336C5B1-2CFE-4193-9183-AD5CACF00944}" type="datetime1">
              <a:rPr lang="en-US" smtClean="0"/>
              <a:t>11/18/2020</a:t>
            </a:fld>
            <a:endParaRPr lang="en-US"/>
          </a:p>
        </p:txBody>
      </p:sp>
      <p:sp>
        <p:nvSpPr>
          <p:cNvPr id="5" name="Fußzeilenplatzhalter 4">
            <a:extLst>
              <a:ext uri="{FF2B5EF4-FFF2-40B4-BE49-F238E27FC236}">
                <a16:creationId xmlns:a16="http://schemas.microsoft.com/office/drawing/2014/main" id="{9E57B5F5-5B42-40E8-AC44-64F330D8CD62}"/>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6D5637DF-1A2F-493D-B797-09948858B10B}"/>
              </a:ext>
            </a:extLst>
          </p:cNvPr>
          <p:cNvSpPr>
            <a:spLocks noGrp="1"/>
          </p:cNvSpPr>
          <p:nvPr>
            <p:ph type="sldNum" sz="quarter" idx="12"/>
          </p:nvPr>
        </p:nvSpPr>
        <p:spPr/>
        <p:txBody>
          <a:bodyPr/>
          <a:lstStyle/>
          <a:p>
            <a:fld id="{4EC849A3-4AA5-47F4-8DE0-2424DA08BFA3}" type="slidenum">
              <a:rPr lang="en-US" smtClean="0"/>
              <a:t>‹Nr.›</a:t>
            </a:fld>
            <a:endParaRPr lang="en-US"/>
          </a:p>
        </p:txBody>
      </p:sp>
    </p:spTree>
    <p:extLst>
      <p:ext uri="{BB962C8B-B14F-4D97-AF65-F5344CB8AC3E}">
        <p14:creationId xmlns:p14="http://schemas.microsoft.com/office/powerpoint/2010/main" val="1418701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275DFAE0-BF52-4F96-9D26-507E224FCD28}"/>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US"/>
          </a:p>
        </p:txBody>
      </p:sp>
      <p:sp>
        <p:nvSpPr>
          <p:cNvPr id="3" name="Vertikaler Textplatzhalter 2">
            <a:extLst>
              <a:ext uri="{FF2B5EF4-FFF2-40B4-BE49-F238E27FC236}">
                <a16:creationId xmlns:a16="http://schemas.microsoft.com/office/drawing/2014/main" id="{98B31B13-3F5C-4847-BDEF-DE904699373C}"/>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9026D476-D94B-4513-A486-0A48CA75647D}"/>
              </a:ext>
            </a:extLst>
          </p:cNvPr>
          <p:cNvSpPr>
            <a:spLocks noGrp="1"/>
          </p:cNvSpPr>
          <p:nvPr>
            <p:ph type="dt" sz="half" idx="10"/>
          </p:nvPr>
        </p:nvSpPr>
        <p:spPr/>
        <p:txBody>
          <a:bodyPr/>
          <a:lstStyle/>
          <a:p>
            <a:fld id="{4779CB97-F51A-4E69-B57F-40BA6B80F1C5}" type="datetime1">
              <a:rPr lang="en-US" smtClean="0"/>
              <a:t>11/18/2020</a:t>
            </a:fld>
            <a:endParaRPr lang="en-US"/>
          </a:p>
        </p:txBody>
      </p:sp>
      <p:sp>
        <p:nvSpPr>
          <p:cNvPr id="5" name="Fußzeilenplatzhalter 4">
            <a:extLst>
              <a:ext uri="{FF2B5EF4-FFF2-40B4-BE49-F238E27FC236}">
                <a16:creationId xmlns:a16="http://schemas.microsoft.com/office/drawing/2014/main" id="{136EFEC6-0FC2-46C2-8162-3E023366C3CC}"/>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279BEE5C-54A6-445A-913B-01C5499D1801}"/>
              </a:ext>
            </a:extLst>
          </p:cNvPr>
          <p:cNvSpPr>
            <a:spLocks noGrp="1"/>
          </p:cNvSpPr>
          <p:nvPr>
            <p:ph type="sldNum" sz="quarter" idx="12"/>
          </p:nvPr>
        </p:nvSpPr>
        <p:spPr/>
        <p:txBody>
          <a:bodyPr/>
          <a:lstStyle/>
          <a:p>
            <a:fld id="{4EC849A3-4AA5-47F4-8DE0-2424DA08BFA3}" type="slidenum">
              <a:rPr lang="en-US" smtClean="0"/>
              <a:t>‹Nr.›</a:t>
            </a:fld>
            <a:endParaRPr lang="en-US"/>
          </a:p>
        </p:txBody>
      </p:sp>
    </p:spTree>
    <p:extLst>
      <p:ext uri="{BB962C8B-B14F-4D97-AF65-F5344CB8AC3E}">
        <p14:creationId xmlns:p14="http://schemas.microsoft.com/office/powerpoint/2010/main" val="151693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Text und zwei Inhalte">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E415C63-CD45-4A68-AD85-02E1CA282B39}"/>
              </a:ext>
            </a:extLst>
          </p:cNvPr>
          <p:cNvSpPr>
            <a:spLocks noGrp="1"/>
          </p:cNvSpPr>
          <p:nvPr>
            <p:ph type="dt" sz="half" idx="10"/>
          </p:nvPr>
        </p:nvSpPr>
        <p:spPr/>
        <p:txBody>
          <a:bodyPr/>
          <a:lstStyle/>
          <a:p>
            <a:fld id="{74EF4D0F-73A2-42F4-BD49-E11EB168607B}" type="datetime1">
              <a:rPr lang="en-US" smtClean="0"/>
              <a:t>11/18/2020</a:t>
            </a:fld>
            <a:endParaRPr lang="en-US"/>
          </a:p>
        </p:txBody>
      </p:sp>
      <p:sp>
        <p:nvSpPr>
          <p:cNvPr id="3" name="Fußzeilenplatzhalter 2">
            <a:extLst>
              <a:ext uri="{FF2B5EF4-FFF2-40B4-BE49-F238E27FC236}">
                <a16:creationId xmlns:a16="http://schemas.microsoft.com/office/drawing/2014/main" id="{974E3FA4-9C47-4C1E-B1D6-F4900C0C22D2}"/>
              </a:ext>
            </a:extLst>
          </p:cNvPr>
          <p:cNvSpPr>
            <a:spLocks noGrp="1"/>
          </p:cNvSpPr>
          <p:nvPr>
            <p:ph type="ftr" sz="quarter" idx="11"/>
          </p:nvPr>
        </p:nvSpPr>
        <p:spPr/>
        <p:txBody>
          <a:bodyPr/>
          <a:lstStyle/>
          <a:p>
            <a:endParaRPr lang="en-US" dirty="0"/>
          </a:p>
        </p:txBody>
      </p:sp>
      <p:sp>
        <p:nvSpPr>
          <p:cNvPr id="4" name="Foliennummernplatzhalter 3">
            <a:extLst>
              <a:ext uri="{FF2B5EF4-FFF2-40B4-BE49-F238E27FC236}">
                <a16:creationId xmlns:a16="http://schemas.microsoft.com/office/drawing/2014/main" id="{44E9085D-D82C-4288-8F44-D4E248C54406}"/>
              </a:ext>
            </a:extLst>
          </p:cNvPr>
          <p:cNvSpPr>
            <a:spLocks noGrp="1"/>
          </p:cNvSpPr>
          <p:nvPr>
            <p:ph type="sldNum" sz="quarter" idx="12"/>
          </p:nvPr>
        </p:nvSpPr>
        <p:spPr/>
        <p:txBody>
          <a:bodyPr/>
          <a:lstStyle/>
          <a:p>
            <a:fld id="{C8C33901-C521-49BC-B650-017D7F95FB72}" type="slidenum">
              <a:rPr lang="en-US" smtClean="0"/>
              <a:t>‹Nr.›</a:t>
            </a:fld>
            <a:endParaRPr lang="en-US"/>
          </a:p>
        </p:txBody>
      </p:sp>
    </p:spTree>
    <p:extLst>
      <p:ext uri="{BB962C8B-B14F-4D97-AF65-F5344CB8AC3E}">
        <p14:creationId xmlns:p14="http://schemas.microsoft.com/office/powerpoint/2010/main" val="3181370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r>
              <a:rPr lang="de-DE"/>
              <a:t>21.10.2020</a:t>
            </a:r>
          </a:p>
        </p:txBody>
      </p:sp>
      <p:sp>
        <p:nvSpPr>
          <p:cNvPr id="5" name="Fußzeilenplatzhalter 4"/>
          <p:cNvSpPr>
            <a:spLocks noGrp="1"/>
          </p:cNvSpPr>
          <p:nvPr>
            <p:ph type="ftr" sz="quarter" idx="11"/>
          </p:nvPr>
        </p:nvSpPr>
        <p:spPr/>
        <p:txBody>
          <a:bodyPr/>
          <a:lstStyle/>
          <a:p>
            <a:r>
              <a:rPr lang="de-DE"/>
              <a:t>Postnormality / hvonstorch@web.de</a:t>
            </a:r>
          </a:p>
        </p:txBody>
      </p:sp>
      <p:sp>
        <p:nvSpPr>
          <p:cNvPr id="6" name="Foliennummernplatzhalter 5"/>
          <p:cNvSpPr>
            <a:spLocks noGrp="1"/>
          </p:cNvSpPr>
          <p:nvPr>
            <p:ph type="sldNum" sz="quarter" idx="12"/>
          </p:nvPr>
        </p:nvSpPr>
        <p:spPr/>
        <p:txBody>
          <a:bodyPr/>
          <a:lstStyle/>
          <a:p>
            <a:fld id="{CFA63F83-45C1-4EDA-8487-1B7263A49B7C}" type="slidenum">
              <a:rPr lang="de-DE" smtClean="0"/>
              <a:t>‹Nr.›</a:t>
            </a:fld>
            <a:endParaRPr lang="de-DE"/>
          </a:p>
        </p:txBody>
      </p:sp>
    </p:spTree>
    <p:extLst>
      <p:ext uri="{BB962C8B-B14F-4D97-AF65-F5344CB8AC3E}">
        <p14:creationId xmlns:p14="http://schemas.microsoft.com/office/powerpoint/2010/main" val="1147213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r>
              <a:rPr lang="de-DE"/>
              <a:t>21.10.2020</a:t>
            </a:r>
          </a:p>
        </p:txBody>
      </p:sp>
      <p:sp>
        <p:nvSpPr>
          <p:cNvPr id="5" name="Fußzeilenplatzhalter 4"/>
          <p:cNvSpPr>
            <a:spLocks noGrp="1"/>
          </p:cNvSpPr>
          <p:nvPr>
            <p:ph type="ftr" sz="quarter" idx="11"/>
          </p:nvPr>
        </p:nvSpPr>
        <p:spPr/>
        <p:txBody>
          <a:bodyPr/>
          <a:lstStyle/>
          <a:p>
            <a:r>
              <a:rPr lang="de-DE"/>
              <a:t>Postnormality / hvonstorch@web.de</a:t>
            </a:r>
          </a:p>
        </p:txBody>
      </p:sp>
      <p:sp>
        <p:nvSpPr>
          <p:cNvPr id="6" name="Foliennummernplatzhalter 5"/>
          <p:cNvSpPr>
            <a:spLocks noGrp="1"/>
          </p:cNvSpPr>
          <p:nvPr>
            <p:ph type="sldNum" sz="quarter" idx="12"/>
          </p:nvPr>
        </p:nvSpPr>
        <p:spPr/>
        <p:txBody>
          <a:bodyPr/>
          <a:lstStyle/>
          <a:p>
            <a:fld id="{CFA63F83-45C1-4EDA-8487-1B7263A49B7C}" type="slidenum">
              <a:rPr lang="de-DE" smtClean="0"/>
              <a:t>‹Nr.›</a:t>
            </a:fld>
            <a:endParaRPr lang="de-DE"/>
          </a:p>
        </p:txBody>
      </p:sp>
    </p:spTree>
    <p:extLst>
      <p:ext uri="{BB962C8B-B14F-4D97-AF65-F5344CB8AC3E}">
        <p14:creationId xmlns:p14="http://schemas.microsoft.com/office/powerpoint/2010/main" val="1477086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r>
              <a:rPr lang="de-DE"/>
              <a:t>21.10.2020</a:t>
            </a:r>
          </a:p>
        </p:txBody>
      </p:sp>
      <p:sp>
        <p:nvSpPr>
          <p:cNvPr id="5" name="Fußzeilenplatzhalter 4"/>
          <p:cNvSpPr>
            <a:spLocks noGrp="1"/>
          </p:cNvSpPr>
          <p:nvPr>
            <p:ph type="ftr" sz="quarter" idx="11"/>
          </p:nvPr>
        </p:nvSpPr>
        <p:spPr/>
        <p:txBody>
          <a:bodyPr/>
          <a:lstStyle/>
          <a:p>
            <a:r>
              <a:rPr lang="de-DE"/>
              <a:t>Postnormality / hvonstorch@web.de</a:t>
            </a:r>
          </a:p>
        </p:txBody>
      </p:sp>
      <p:sp>
        <p:nvSpPr>
          <p:cNvPr id="6" name="Foliennummernplatzhalter 5"/>
          <p:cNvSpPr>
            <a:spLocks noGrp="1"/>
          </p:cNvSpPr>
          <p:nvPr>
            <p:ph type="sldNum" sz="quarter" idx="12"/>
          </p:nvPr>
        </p:nvSpPr>
        <p:spPr/>
        <p:txBody>
          <a:bodyPr/>
          <a:lstStyle/>
          <a:p>
            <a:fld id="{CFA63F83-45C1-4EDA-8487-1B7263A49B7C}" type="slidenum">
              <a:rPr lang="de-DE" smtClean="0"/>
              <a:t>‹Nr.›</a:t>
            </a:fld>
            <a:endParaRPr lang="de-DE"/>
          </a:p>
        </p:txBody>
      </p:sp>
    </p:spTree>
    <p:extLst>
      <p:ext uri="{BB962C8B-B14F-4D97-AF65-F5344CB8AC3E}">
        <p14:creationId xmlns:p14="http://schemas.microsoft.com/office/powerpoint/2010/main" val="2056425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r>
              <a:rPr lang="de-DE"/>
              <a:t>21.10.2020</a:t>
            </a:r>
          </a:p>
        </p:txBody>
      </p:sp>
      <p:sp>
        <p:nvSpPr>
          <p:cNvPr id="6" name="Fußzeilenplatzhalter 5"/>
          <p:cNvSpPr>
            <a:spLocks noGrp="1"/>
          </p:cNvSpPr>
          <p:nvPr>
            <p:ph type="ftr" sz="quarter" idx="11"/>
          </p:nvPr>
        </p:nvSpPr>
        <p:spPr/>
        <p:txBody>
          <a:bodyPr/>
          <a:lstStyle/>
          <a:p>
            <a:r>
              <a:rPr lang="de-DE"/>
              <a:t>Postnormality / hvonstorch@web.de</a:t>
            </a:r>
          </a:p>
        </p:txBody>
      </p:sp>
      <p:sp>
        <p:nvSpPr>
          <p:cNvPr id="7" name="Foliennummernplatzhalter 6"/>
          <p:cNvSpPr>
            <a:spLocks noGrp="1"/>
          </p:cNvSpPr>
          <p:nvPr>
            <p:ph type="sldNum" sz="quarter" idx="12"/>
          </p:nvPr>
        </p:nvSpPr>
        <p:spPr/>
        <p:txBody>
          <a:bodyPr/>
          <a:lstStyle/>
          <a:p>
            <a:fld id="{CFA63F83-45C1-4EDA-8487-1B7263A49B7C}" type="slidenum">
              <a:rPr lang="de-DE" smtClean="0"/>
              <a:t>‹Nr.›</a:t>
            </a:fld>
            <a:endParaRPr lang="de-DE"/>
          </a:p>
        </p:txBody>
      </p:sp>
    </p:spTree>
    <p:extLst>
      <p:ext uri="{BB962C8B-B14F-4D97-AF65-F5344CB8AC3E}">
        <p14:creationId xmlns:p14="http://schemas.microsoft.com/office/powerpoint/2010/main" val="34003730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r>
              <a:rPr lang="de-DE"/>
              <a:t>21.10.2020</a:t>
            </a:r>
          </a:p>
        </p:txBody>
      </p:sp>
      <p:sp>
        <p:nvSpPr>
          <p:cNvPr id="8" name="Fußzeilenplatzhalter 7"/>
          <p:cNvSpPr>
            <a:spLocks noGrp="1"/>
          </p:cNvSpPr>
          <p:nvPr>
            <p:ph type="ftr" sz="quarter" idx="11"/>
          </p:nvPr>
        </p:nvSpPr>
        <p:spPr/>
        <p:txBody>
          <a:bodyPr/>
          <a:lstStyle/>
          <a:p>
            <a:r>
              <a:rPr lang="de-DE"/>
              <a:t>Postnormality / hvonstorch@web.de</a:t>
            </a:r>
          </a:p>
        </p:txBody>
      </p:sp>
      <p:sp>
        <p:nvSpPr>
          <p:cNvPr id="9" name="Foliennummernplatzhalter 8"/>
          <p:cNvSpPr>
            <a:spLocks noGrp="1"/>
          </p:cNvSpPr>
          <p:nvPr>
            <p:ph type="sldNum" sz="quarter" idx="12"/>
          </p:nvPr>
        </p:nvSpPr>
        <p:spPr/>
        <p:txBody>
          <a:bodyPr/>
          <a:lstStyle/>
          <a:p>
            <a:fld id="{CFA63F83-45C1-4EDA-8487-1B7263A49B7C}" type="slidenum">
              <a:rPr lang="de-DE" smtClean="0"/>
              <a:t>‹Nr.›</a:t>
            </a:fld>
            <a:endParaRPr lang="de-DE"/>
          </a:p>
        </p:txBody>
      </p:sp>
    </p:spTree>
    <p:extLst>
      <p:ext uri="{BB962C8B-B14F-4D97-AF65-F5344CB8AC3E}">
        <p14:creationId xmlns:p14="http://schemas.microsoft.com/office/powerpoint/2010/main" val="2028371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r>
              <a:rPr lang="de-DE"/>
              <a:t>21.10.2020</a:t>
            </a:r>
          </a:p>
        </p:txBody>
      </p:sp>
      <p:sp>
        <p:nvSpPr>
          <p:cNvPr id="4" name="Fußzeilenplatzhalter 3"/>
          <p:cNvSpPr>
            <a:spLocks noGrp="1"/>
          </p:cNvSpPr>
          <p:nvPr>
            <p:ph type="ftr" sz="quarter" idx="11"/>
          </p:nvPr>
        </p:nvSpPr>
        <p:spPr/>
        <p:txBody>
          <a:bodyPr/>
          <a:lstStyle/>
          <a:p>
            <a:r>
              <a:rPr lang="de-DE"/>
              <a:t>Postnormality / hvonstorch@web.de</a:t>
            </a:r>
          </a:p>
        </p:txBody>
      </p:sp>
      <p:sp>
        <p:nvSpPr>
          <p:cNvPr id="5" name="Foliennummernplatzhalter 4"/>
          <p:cNvSpPr>
            <a:spLocks noGrp="1"/>
          </p:cNvSpPr>
          <p:nvPr>
            <p:ph type="sldNum" sz="quarter" idx="12"/>
          </p:nvPr>
        </p:nvSpPr>
        <p:spPr/>
        <p:txBody>
          <a:bodyPr/>
          <a:lstStyle/>
          <a:p>
            <a:fld id="{CFA63F83-45C1-4EDA-8487-1B7263A49B7C}" type="slidenum">
              <a:rPr lang="de-DE" smtClean="0"/>
              <a:t>‹Nr.›</a:t>
            </a:fld>
            <a:endParaRPr lang="de-DE"/>
          </a:p>
        </p:txBody>
      </p:sp>
    </p:spTree>
    <p:extLst>
      <p:ext uri="{BB962C8B-B14F-4D97-AF65-F5344CB8AC3E}">
        <p14:creationId xmlns:p14="http://schemas.microsoft.com/office/powerpoint/2010/main" val="23556825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a:t>21.10.2020</a:t>
            </a:r>
          </a:p>
        </p:txBody>
      </p:sp>
      <p:sp>
        <p:nvSpPr>
          <p:cNvPr id="3" name="Fußzeilenplatzhalter 2"/>
          <p:cNvSpPr>
            <a:spLocks noGrp="1"/>
          </p:cNvSpPr>
          <p:nvPr>
            <p:ph type="ftr" sz="quarter" idx="11"/>
          </p:nvPr>
        </p:nvSpPr>
        <p:spPr/>
        <p:txBody>
          <a:bodyPr/>
          <a:lstStyle/>
          <a:p>
            <a:r>
              <a:rPr lang="de-DE"/>
              <a:t>Postnormality / hvonstorch@web.de</a:t>
            </a:r>
          </a:p>
        </p:txBody>
      </p:sp>
      <p:sp>
        <p:nvSpPr>
          <p:cNvPr id="4" name="Foliennummernplatzhalter 3"/>
          <p:cNvSpPr>
            <a:spLocks noGrp="1"/>
          </p:cNvSpPr>
          <p:nvPr>
            <p:ph type="sldNum" sz="quarter" idx="12"/>
          </p:nvPr>
        </p:nvSpPr>
        <p:spPr/>
        <p:txBody>
          <a:bodyPr/>
          <a:lstStyle/>
          <a:p>
            <a:fld id="{CFA63F83-45C1-4EDA-8487-1B7263A49B7C}" type="slidenum">
              <a:rPr lang="de-DE" smtClean="0"/>
              <a:t>‹Nr.›</a:t>
            </a:fld>
            <a:endParaRPr lang="de-DE"/>
          </a:p>
        </p:txBody>
      </p:sp>
    </p:spTree>
    <p:extLst>
      <p:ext uri="{BB962C8B-B14F-4D97-AF65-F5344CB8AC3E}">
        <p14:creationId xmlns:p14="http://schemas.microsoft.com/office/powerpoint/2010/main" val="4285659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867AA0-D7F5-4E6C-90A3-9BB4CF99BE3F}"/>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BF7CC4D5-2C29-436C-91F2-C3DD7EF5ADD5}"/>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33DC2EA5-5076-4BDA-B130-1C5D974130D7}"/>
              </a:ext>
            </a:extLst>
          </p:cNvPr>
          <p:cNvSpPr>
            <a:spLocks noGrp="1"/>
          </p:cNvSpPr>
          <p:nvPr>
            <p:ph type="dt" sz="half" idx="10"/>
          </p:nvPr>
        </p:nvSpPr>
        <p:spPr/>
        <p:txBody>
          <a:bodyPr/>
          <a:lstStyle/>
          <a:p>
            <a:fld id="{14021807-81F8-413A-A269-16ABEB25EF60}" type="datetime1">
              <a:rPr lang="en-US" smtClean="0"/>
              <a:t>11/18/2020</a:t>
            </a:fld>
            <a:endParaRPr lang="en-US"/>
          </a:p>
        </p:txBody>
      </p:sp>
      <p:sp>
        <p:nvSpPr>
          <p:cNvPr id="5" name="Fußzeilenplatzhalter 4">
            <a:extLst>
              <a:ext uri="{FF2B5EF4-FFF2-40B4-BE49-F238E27FC236}">
                <a16:creationId xmlns:a16="http://schemas.microsoft.com/office/drawing/2014/main" id="{BCC7DF97-2EC3-4BBA-B2B6-B5C2A3F4B5B5}"/>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F8592858-F68F-4566-B2DC-39524DF77DC1}"/>
              </a:ext>
            </a:extLst>
          </p:cNvPr>
          <p:cNvSpPr>
            <a:spLocks noGrp="1"/>
          </p:cNvSpPr>
          <p:nvPr>
            <p:ph type="sldNum" sz="quarter" idx="12"/>
          </p:nvPr>
        </p:nvSpPr>
        <p:spPr/>
        <p:txBody>
          <a:bodyPr/>
          <a:lstStyle/>
          <a:p>
            <a:fld id="{4EC849A3-4AA5-47F4-8DE0-2424DA08BFA3}" type="slidenum">
              <a:rPr lang="en-US" smtClean="0"/>
              <a:t>‹Nr.›</a:t>
            </a:fld>
            <a:endParaRPr lang="en-US"/>
          </a:p>
        </p:txBody>
      </p:sp>
    </p:spTree>
    <p:extLst>
      <p:ext uri="{BB962C8B-B14F-4D97-AF65-F5344CB8AC3E}">
        <p14:creationId xmlns:p14="http://schemas.microsoft.com/office/powerpoint/2010/main" val="8819515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r>
              <a:rPr lang="de-DE"/>
              <a:t>21.10.2020</a:t>
            </a:r>
          </a:p>
        </p:txBody>
      </p:sp>
      <p:sp>
        <p:nvSpPr>
          <p:cNvPr id="6" name="Fußzeilenplatzhalter 5"/>
          <p:cNvSpPr>
            <a:spLocks noGrp="1"/>
          </p:cNvSpPr>
          <p:nvPr>
            <p:ph type="ftr" sz="quarter" idx="11"/>
          </p:nvPr>
        </p:nvSpPr>
        <p:spPr/>
        <p:txBody>
          <a:bodyPr/>
          <a:lstStyle/>
          <a:p>
            <a:r>
              <a:rPr lang="de-DE"/>
              <a:t>Postnormality / hvonstorch@web.de</a:t>
            </a:r>
          </a:p>
        </p:txBody>
      </p:sp>
      <p:sp>
        <p:nvSpPr>
          <p:cNvPr id="7" name="Foliennummernplatzhalter 6"/>
          <p:cNvSpPr>
            <a:spLocks noGrp="1"/>
          </p:cNvSpPr>
          <p:nvPr>
            <p:ph type="sldNum" sz="quarter" idx="12"/>
          </p:nvPr>
        </p:nvSpPr>
        <p:spPr/>
        <p:txBody>
          <a:bodyPr/>
          <a:lstStyle/>
          <a:p>
            <a:fld id="{CFA63F83-45C1-4EDA-8487-1B7263A49B7C}" type="slidenum">
              <a:rPr lang="de-DE" smtClean="0"/>
              <a:t>‹Nr.›</a:t>
            </a:fld>
            <a:endParaRPr lang="de-DE"/>
          </a:p>
        </p:txBody>
      </p:sp>
    </p:spTree>
    <p:extLst>
      <p:ext uri="{BB962C8B-B14F-4D97-AF65-F5344CB8AC3E}">
        <p14:creationId xmlns:p14="http://schemas.microsoft.com/office/powerpoint/2010/main" val="1839723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r>
              <a:rPr lang="de-DE"/>
              <a:t>21.10.2020</a:t>
            </a:r>
          </a:p>
        </p:txBody>
      </p:sp>
      <p:sp>
        <p:nvSpPr>
          <p:cNvPr id="6" name="Fußzeilenplatzhalter 5"/>
          <p:cNvSpPr>
            <a:spLocks noGrp="1"/>
          </p:cNvSpPr>
          <p:nvPr>
            <p:ph type="ftr" sz="quarter" idx="11"/>
          </p:nvPr>
        </p:nvSpPr>
        <p:spPr/>
        <p:txBody>
          <a:bodyPr/>
          <a:lstStyle/>
          <a:p>
            <a:r>
              <a:rPr lang="de-DE"/>
              <a:t>Postnormality / hvonstorch@web.de</a:t>
            </a:r>
          </a:p>
        </p:txBody>
      </p:sp>
      <p:sp>
        <p:nvSpPr>
          <p:cNvPr id="7" name="Foliennummernplatzhalter 6"/>
          <p:cNvSpPr>
            <a:spLocks noGrp="1"/>
          </p:cNvSpPr>
          <p:nvPr>
            <p:ph type="sldNum" sz="quarter" idx="12"/>
          </p:nvPr>
        </p:nvSpPr>
        <p:spPr/>
        <p:txBody>
          <a:bodyPr/>
          <a:lstStyle/>
          <a:p>
            <a:fld id="{CFA63F83-45C1-4EDA-8487-1B7263A49B7C}" type="slidenum">
              <a:rPr lang="de-DE" smtClean="0"/>
              <a:t>‹Nr.›</a:t>
            </a:fld>
            <a:endParaRPr lang="de-DE"/>
          </a:p>
        </p:txBody>
      </p:sp>
    </p:spTree>
    <p:extLst>
      <p:ext uri="{BB962C8B-B14F-4D97-AF65-F5344CB8AC3E}">
        <p14:creationId xmlns:p14="http://schemas.microsoft.com/office/powerpoint/2010/main" val="9225320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r>
              <a:rPr lang="de-DE"/>
              <a:t>21.10.2020</a:t>
            </a:r>
          </a:p>
        </p:txBody>
      </p:sp>
      <p:sp>
        <p:nvSpPr>
          <p:cNvPr id="5" name="Fußzeilenplatzhalter 4"/>
          <p:cNvSpPr>
            <a:spLocks noGrp="1"/>
          </p:cNvSpPr>
          <p:nvPr>
            <p:ph type="ftr" sz="quarter" idx="11"/>
          </p:nvPr>
        </p:nvSpPr>
        <p:spPr/>
        <p:txBody>
          <a:bodyPr/>
          <a:lstStyle/>
          <a:p>
            <a:r>
              <a:rPr lang="de-DE"/>
              <a:t>Postnormality / hvonstorch@web.de</a:t>
            </a:r>
          </a:p>
        </p:txBody>
      </p:sp>
      <p:sp>
        <p:nvSpPr>
          <p:cNvPr id="6" name="Foliennummernplatzhalter 5"/>
          <p:cNvSpPr>
            <a:spLocks noGrp="1"/>
          </p:cNvSpPr>
          <p:nvPr>
            <p:ph type="sldNum" sz="quarter" idx="12"/>
          </p:nvPr>
        </p:nvSpPr>
        <p:spPr/>
        <p:txBody>
          <a:bodyPr/>
          <a:lstStyle/>
          <a:p>
            <a:fld id="{CFA63F83-45C1-4EDA-8487-1B7263A49B7C}" type="slidenum">
              <a:rPr lang="de-DE" smtClean="0"/>
              <a:t>‹Nr.›</a:t>
            </a:fld>
            <a:endParaRPr lang="de-DE"/>
          </a:p>
        </p:txBody>
      </p:sp>
    </p:spTree>
    <p:extLst>
      <p:ext uri="{BB962C8B-B14F-4D97-AF65-F5344CB8AC3E}">
        <p14:creationId xmlns:p14="http://schemas.microsoft.com/office/powerpoint/2010/main" val="19381147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r>
              <a:rPr lang="de-DE"/>
              <a:t>21.10.2020</a:t>
            </a:r>
          </a:p>
        </p:txBody>
      </p:sp>
      <p:sp>
        <p:nvSpPr>
          <p:cNvPr id="5" name="Fußzeilenplatzhalter 4"/>
          <p:cNvSpPr>
            <a:spLocks noGrp="1"/>
          </p:cNvSpPr>
          <p:nvPr>
            <p:ph type="ftr" sz="quarter" idx="11"/>
          </p:nvPr>
        </p:nvSpPr>
        <p:spPr/>
        <p:txBody>
          <a:bodyPr/>
          <a:lstStyle/>
          <a:p>
            <a:r>
              <a:rPr lang="de-DE"/>
              <a:t>Postnormality / hvonstorch@web.de</a:t>
            </a:r>
          </a:p>
        </p:txBody>
      </p:sp>
      <p:sp>
        <p:nvSpPr>
          <p:cNvPr id="6" name="Foliennummernplatzhalter 5"/>
          <p:cNvSpPr>
            <a:spLocks noGrp="1"/>
          </p:cNvSpPr>
          <p:nvPr>
            <p:ph type="sldNum" sz="quarter" idx="12"/>
          </p:nvPr>
        </p:nvSpPr>
        <p:spPr/>
        <p:txBody>
          <a:bodyPr/>
          <a:lstStyle/>
          <a:p>
            <a:fld id="{CFA63F83-45C1-4EDA-8487-1B7263A49B7C}" type="slidenum">
              <a:rPr lang="de-DE" smtClean="0"/>
              <a:t>‹Nr.›</a:t>
            </a:fld>
            <a:endParaRPr lang="de-DE"/>
          </a:p>
        </p:txBody>
      </p:sp>
    </p:spTree>
    <p:extLst>
      <p:ext uri="{BB962C8B-B14F-4D97-AF65-F5344CB8AC3E}">
        <p14:creationId xmlns:p14="http://schemas.microsoft.com/office/powerpoint/2010/main" val="3764054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89653B-8AAC-4258-BC83-85535ABE5AF0}"/>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a:p>
        </p:txBody>
      </p:sp>
      <p:sp>
        <p:nvSpPr>
          <p:cNvPr id="3" name="Textplatzhalter 2">
            <a:extLst>
              <a:ext uri="{FF2B5EF4-FFF2-40B4-BE49-F238E27FC236}">
                <a16:creationId xmlns:a16="http://schemas.microsoft.com/office/drawing/2014/main" id="{C71A905F-EB8C-4B30-9E55-A80C4454C9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13AA91FE-5336-4CFC-ABD9-2E944F0E92ED}"/>
              </a:ext>
            </a:extLst>
          </p:cNvPr>
          <p:cNvSpPr>
            <a:spLocks noGrp="1"/>
          </p:cNvSpPr>
          <p:nvPr>
            <p:ph type="dt" sz="half" idx="10"/>
          </p:nvPr>
        </p:nvSpPr>
        <p:spPr/>
        <p:txBody>
          <a:bodyPr/>
          <a:lstStyle/>
          <a:p>
            <a:fld id="{7599D43D-CCD1-437B-B908-8393C92B0C91}" type="datetime1">
              <a:rPr lang="en-US" smtClean="0"/>
              <a:t>11/18/2020</a:t>
            </a:fld>
            <a:endParaRPr lang="en-US"/>
          </a:p>
        </p:txBody>
      </p:sp>
      <p:sp>
        <p:nvSpPr>
          <p:cNvPr id="5" name="Fußzeilenplatzhalter 4">
            <a:extLst>
              <a:ext uri="{FF2B5EF4-FFF2-40B4-BE49-F238E27FC236}">
                <a16:creationId xmlns:a16="http://schemas.microsoft.com/office/drawing/2014/main" id="{102292E2-5076-4115-9B2E-486E4B490108}"/>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5A6B38AB-C84A-4664-A926-CE157EDEC529}"/>
              </a:ext>
            </a:extLst>
          </p:cNvPr>
          <p:cNvSpPr>
            <a:spLocks noGrp="1"/>
          </p:cNvSpPr>
          <p:nvPr>
            <p:ph type="sldNum" sz="quarter" idx="12"/>
          </p:nvPr>
        </p:nvSpPr>
        <p:spPr/>
        <p:txBody>
          <a:bodyPr/>
          <a:lstStyle/>
          <a:p>
            <a:fld id="{4EC849A3-4AA5-47F4-8DE0-2424DA08BFA3}" type="slidenum">
              <a:rPr lang="en-US" smtClean="0"/>
              <a:t>‹Nr.›</a:t>
            </a:fld>
            <a:endParaRPr lang="en-US"/>
          </a:p>
        </p:txBody>
      </p:sp>
    </p:spTree>
    <p:extLst>
      <p:ext uri="{BB962C8B-B14F-4D97-AF65-F5344CB8AC3E}">
        <p14:creationId xmlns:p14="http://schemas.microsoft.com/office/powerpoint/2010/main" val="495690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223072-E635-40A1-A85F-214C3C9DE5D8}"/>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E0B01738-2C0A-4989-8DA2-7409F6A43505}"/>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a:extLst>
              <a:ext uri="{FF2B5EF4-FFF2-40B4-BE49-F238E27FC236}">
                <a16:creationId xmlns:a16="http://schemas.microsoft.com/office/drawing/2014/main" id="{2B84DCC2-1D35-4FD1-AEF2-EC0EAFCBE6C7}"/>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4">
            <a:extLst>
              <a:ext uri="{FF2B5EF4-FFF2-40B4-BE49-F238E27FC236}">
                <a16:creationId xmlns:a16="http://schemas.microsoft.com/office/drawing/2014/main" id="{9E655214-E33B-4311-82FE-4B8C937FD1FE}"/>
              </a:ext>
            </a:extLst>
          </p:cNvPr>
          <p:cNvSpPr>
            <a:spLocks noGrp="1"/>
          </p:cNvSpPr>
          <p:nvPr>
            <p:ph type="dt" sz="half" idx="10"/>
          </p:nvPr>
        </p:nvSpPr>
        <p:spPr/>
        <p:txBody>
          <a:bodyPr/>
          <a:lstStyle/>
          <a:p>
            <a:fld id="{BC86ECCA-A32F-4FD1-BB7E-C0C74C3022B2}" type="datetime1">
              <a:rPr lang="en-US" smtClean="0"/>
              <a:t>11/18/2020</a:t>
            </a:fld>
            <a:endParaRPr lang="en-US"/>
          </a:p>
        </p:txBody>
      </p:sp>
      <p:sp>
        <p:nvSpPr>
          <p:cNvPr id="6" name="Fußzeilenplatzhalter 5">
            <a:extLst>
              <a:ext uri="{FF2B5EF4-FFF2-40B4-BE49-F238E27FC236}">
                <a16:creationId xmlns:a16="http://schemas.microsoft.com/office/drawing/2014/main" id="{F04862CB-A925-4D8F-8C38-E008CB42A1DF}"/>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CA7D2394-DE3B-47E7-8AAB-AA17BF9A80B7}"/>
              </a:ext>
            </a:extLst>
          </p:cNvPr>
          <p:cNvSpPr>
            <a:spLocks noGrp="1"/>
          </p:cNvSpPr>
          <p:nvPr>
            <p:ph type="sldNum" sz="quarter" idx="12"/>
          </p:nvPr>
        </p:nvSpPr>
        <p:spPr/>
        <p:txBody>
          <a:bodyPr/>
          <a:lstStyle/>
          <a:p>
            <a:fld id="{4EC849A3-4AA5-47F4-8DE0-2424DA08BFA3}" type="slidenum">
              <a:rPr lang="en-US" smtClean="0"/>
              <a:t>‹Nr.›</a:t>
            </a:fld>
            <a:endParaRPr lang="en-US"/>
          </a:p>
        </p:txBody>
      </p:sp>
    </p:spTree>
    <p:extLst>
      <p:ext uri="{BB962C8B-B14F-4D97-AF65-F5344CB8AC3E}">
        <p14:creationId xmlns:p14="http://schemas.microsoft.com/office/powerpoint/2010/main" val="2689177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0B173F-5C98-41D0-A431-3315A81B1F63}"/>
              </a:ext>
            </a:extLst>
          </p:cNvPr>
          <p:cNvSpPr>
            <a:spLocks noGrp="1"/>
          </p:cNvSpPr>
          <p:nvPr>
            <p:ph type="title"/>
          </p:nvPr>
        </p:nvSpPr>
        <p:spPr>
          <a:xfrm>
            <a:off x="839788" y="365125"/>
            <a:ext cx="10515600" cy="1325563"/>
          </a:xfrm>
        </p:spPr>
        <p:txBody>
          <a:bodyPr/>
          <a:lstStyle/>
          <a:p>
            <a:r>
              <a:rPr lang="de-DE"/>
              <a:t>Mastertitelformat bearbeiten</a:t>
            </a:r>
            <a:endParaRPr lang="en-US"/>
          </a:p>
        </p:txBody>
      </p:sp>
      <p:sp>
        <p:nvSpPr>
          <p:cNvPr id="3" name="Textplatzhalter 2">
            <a:extLst>
              <a:ext uri="{FF2B5EF4-FFF2-40B4-BE49-F238E27FC236}">
                <a16:creationId xmlns:a16="http://schemas.microsoft.com/office/drawing/2014/main" id="{FF32494A-DFC4-4887-8BB3-EC104B7604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869B2014-1110-4964-A233-E3CDB52BAF5D}"/>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platzhalter 4">
            <a:extLst>
              <a:ext uri="{FF2B5EF4-FFF2-40B4-BE49-F238E27FC236}">
                <a16:creationId xmlns:a16="http://schemas.microsoft.com/office/drawing/2014/main" id="{04CDF863-0994-4506-8F70-37F792F3DC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0E00DB75-130B-4DF3-8489-18D3FC206E38}"/>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umsplatzhalter 6">
            <a:extLst>
              <a:ext uri="{FF2B5EF4-FFF2-40B4-BE49-F238E27FC236}">
                <a16:creationId xmlns:a16="http://schemas.microsoft.com/office/drawing/2014/main" id="{82D662DB-2257-41A9-BE3A-FC92F45DFFA5}"/>
              </a:ext>
            </a:extLst>
          </p:cNvPr>
          <p:cNvSpPr>
            <a:spLocks noGrp="1"/>
          </p:cNvSpPr>
          <p:nvPr>
            <p:ph type="dt" sz="half" idx="10"/>
          </p:nvPr>
        </p:nvSpPr>
        <p:spPr/>
        <p:txBody>
          <a:bodyPr/>
          <a:lstStyle/>
          <a:p>
            <a:fld id="{B8B1298E-E297-4EDD-9451-F50945512A69}" type="datetime1">
              <a:rPr lang="en-US" smtClean="0"/>
              <a:t>11/18/2020</a:t>
            </a:fld>
            <a:endParaRPr lang="en-US"/>
          </a:p>
        </p:txBody>
      </p:sp>
      <p:sp>
        <p:nvSpPr>
          <p:cNvPr id="8" name="Fußzeilenplatzhalter 7">
            <a:extLst>
              <a:ext uri="{FF2B5EF4-FFF2-40B4-BE49-F238E27FC236}">
                <a16:creationId xmlns:a16="http://schemas.microsoft.com/office/drawing/2014/main" id="{64F63BD4-C3D8-4AC8-B98F-5D07A36DF361}"/>
              </a:ext>
            </a:extLst>
          </p:cNvPr>
          <p:cNvSpPr>
            <a:spLocks noGrp="1"/>
          </p:cNvSpPr>
          <p:nvPr>
            <p:ph type="ftr" sz="quarter" idx="11"/>
          </p:nvPr>
        </p:nvSpPr>
        <p:spPr/>
        <p:txBody>
          <a:bodyPr/>
          <a:lstStyle/>
          <a:p>
            <a:endParaRPr lang="en-US"/>
          </a:p>
        </p:txBody>
      </p:sp>
      <p:sp>
        <p:nvSpPr>
          <p:cNvPr id="9" name="Foliennummernplatzhalter 8">
            <a:extLst>
              <a:ext uri="{FF2B5EF4-FFF2-40B4-BE49-F238E27FC236}">
                <a16:creationId xmlns:a16="http://schemas.microsoft.com/office/drawing/2014/main" id="{46A375F0-6509-490D-BA6B-5FCBDEE37BBA}"/>
              </a:ext>
            </a:extLst>
          </p:cNvPr>
          <p:cNvSpPr>
            <a:spLocks noGrp="1"/>
          </p:cNvSpPr>
          <p:nvPr>
            <p:ph type="sldNum" sz="quarter" idx="12"/>
          </p:nvPr>
        </p:nvSpPr>
        <p:spPr/>
        <p:txBody>
          <a:bodyPr/>
          <a:lstStyle/>
          <a:p>
            <a:fld id="{4EC849A3-4AA5-47F4-8DE0-2424DA08BFA3}" type="slidenum">
              <a:rPr lang="en-US" smtClean="0"/>
              <a:t>‹Nr.›</a:t>
            </a:fld>
            <a:endParaRPr lang="en-US"/>
          </a:p>
        </p:txBody>
      </p:sp>
    </p:spTree>
    <p:extLst>
      <p:ext uri="{BB962C8B-B14F-4D97-AF65-F5344CB8AC3E}">
        <p14:creationId xmlns:p14="http://schemas.microsoft.com/office/powerpoint/2010/main" val="78539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0B3415-2CEB-4B17-A9B4-AAF082296C8A}"/>
              </a:ext>
            </a:extLst>
          </p:cNvPr>
          <p:cNvSpPr>
            <a:spLocks noGrp="1"/>
          </p:cNvSpPr>
          <p:nvPr>
            <p:ph type="title"/>
          </p:nvPr>
        </p:nvSpPr>
        <p:spPr/>
        <p:txBody>
          <a:bodyPr/>
          <a:lstStyle/>
          <a:p>
            <a:r>
              <a:rPr lang="de-DE"/>
              <a:t>Mastertitelformat bearbeiten</a:t>
            </a:r>
            <a:endParaRPr lang="en-US"/>
          </a:p>
        </p:txBody>
      </p:sp>
      <p:sp>
        <p:nvSpPr>
          <p:cNvPr id="3" name="Datumsplatzhalter 2">
            <a:extLst>
              <a:ext uri="{FF2B5EF4-FFF2-40B4-BE49-F238E27FC236}">
                <a16:creationId xmlns:a16="http://schemas.microsoft.com/office/drawing/2014/main" id="{C310C8CF-C903-41C7-AE0A-4A867B7011DA}"/>
              </a:ext>
            </a:extLst>
          </p:cNvPr>
          <p:cNvSpPr>
            <a:spLocks noGrp="1"/>
          </p:cNvSpPr>
          <p:nvPr>
            <p:ph type="dt" sz="half" idx="10"/>
          </p:nvPr>
        </p:nvSpPr>
        <p:spPr/>
        <p:txBody>
          <a:bodyPr/>
          <a:lstStyle/>
          <a:p>
            <a:fld id="{582E5F21-BE5F-4C28-AA2D-B061EAFAF56A}" type="datetime1">
              <a:rPr lang="en-US" smtClean="0"/>
              <a:t>11/18/2020</a:t>
            </a:fld>
            <a:endParaRPr lang="en-US"/>
          </a:p>
        </p:txBody>
      </p:sp>
      <p:sp>
        <p:nvSpPr>
          <p:cNvPr id="4" name="Fußzeilenplatzhalter 3">
            <a:extLst>
              <a:ext uri="{FF2B5EF4-FFF2-40B4-BE49-F238E27FC236}">
                <a16:creationId xmlns:a16="http://schemas.microsoft.com/office/drawing/2014/main" id="{4C6DA44F-7D8C-49C1-8270-71560F73C007}"/>
              </a:ext>
            </a:extLst>
          </p:cNvPr>
          <p:cNvSpPr>
            <a:spLocks noGrp="1"/>
          </p:cNvSpPr>
          <p:nvPr>
            <p:ph type="ftr" sz="quarter" idx="11"/>
          </p:nvPr>
        </p:nvSpPr>
        <p:spPr/>
        <p:txBody>
          <a:bodyPr/>
          <a:lstStyle/>
          <a:p>
            <a:endParaRPr lang="en-US"/>
          </a:p>
        </p:txBody>
      </p:sp>
      <p:sp>
        <p:nvSpPr>
          <p:cNvPr id="5" name="Foliennummernplatzhalter 4">
            <a:extLst>
              <a:ext uri="{FF2B5EF4-FFF2-40B4-BE49-F238E27FC236}">
                <a16:creationId xmlns:a16="http://schemas.microsoft.com/office/drawing/2014/main" id="{381323EA-A655-43D7-81F3-17B3501A4382}"/>
              </a:ext>
            </a:extLst>
          </p:cNvPr>
          <p:cNvSpPr>
            <a:spLocks noGrp="1"/>
          </p:cNvSpPr>
          <p:nvPr>
            <p:ph type="sldNum" sz="quarter" idx="12"/>
          </p:nvPr>
        </p:nvSpPr>
        <p:spPr/>
        <p:txBody>
          <a:bodyPr/>
          <a:lstStyle/>
          <a:p>
            <a:fld id="{4EC849A3-4AA5-47F4-8DE0-2424DA08BFA3}" type="slidenum">
              <a:rPr lang="en-US" smtClean="0"/>
              <a:t>‹Nr.›</a:t>
            </a:fld>
            <a:endParaRPr lang="en-US"/>
          </a:p>
        </p:txBody>
      </p:sp>
    </p:spTree>
    <p:extLst>
      <p:ext uri="{BB962C8B-B14F-4D97-AF65-F5344CB8AC3E}">
        <p14:creationId xmlns:p14="http://schemas.microsoft.com/office/powerpoint/2010/main" val="392092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36BA9F7-16F2-4C3D-BAE8-631F180E06D2}"/>
              </a:ext>
            </a:extLst>
          </p:cNvPr>
          <p:cNvSpPr>
            <a:spLocks noGrp="1"/>
          </p:cNvSpPr>
          <p:nvPr>
            <p:ph type="dt" sz="half" idx="10"/>
          </p:nvPr>
        </p:nvSpPr>
        <p:spPr/>
        <p:txBody>
          <a:bodyPr/>
          <a:lstStyle/>
          <a:p>
            <a:fld id="{B215C95F-183F-40D6-A776-79A91D32D1EF}" type="datetime1">
              <a:rPr lang="en-US" smtClean="0"/>
              <a:t>11/18/2020</a:t>
            </a:fld>
            <a:endParaRPr lang="en-US"/>
          </a:p>
        </p:txBody>
      </p:sp>
      <p:sp>
        <p:nvSpPr>
          <p:cNvPr id="3" name="Fußzeilenplatzhalter 2">
            <a:extLst>
              <a:ext uri="{FF2B5EF4-FFF2-40B4-BE49-F238E27FC236}">
                <a16:creationId xmlns:a16="http://schemas.microsoft.com/office/drawing/2014/main" id="{0D2A6337-EDAC-4FB1-BC6E-CF398D6CCC0E}"/>
              </a:ext>
            </a:extLst>
          </p:cNvPr>
          <p:cNvSpPr>
            <a:spLocks noGrp="1"/>
          </p:cNvSpPr>
          <p:nvPr>
            <p:ph type="ftr" sz="quarter" idx="11"/>
          </p:nvPr>
        </p:nvSpPr>
        <p:spPr/>
        <p:txBody>
          <a:bodyPr/>
          <a:lstStyle/>
          <a:p>
            <a:endParaRPr lang="en-US"/>
          </a:p>
        </p:txBody>
      </p:sp>
      <p:sp>
        <p:nvSpPr>
          <p:cNvPr id="4" name="Foliennummernplatzhalter 3">
            <a:extLst>
              <a:ext uri="{FF2B5EF4-FFF2-40B4-BE49-F238E27FC236}">
                <a16:creationId xmlns:a16="http://schemas.microsoft.com/office/drawing/2014/main" id="{4B7D5A05-529F-4BCC-A705-4771F6AD44DC}"/>
              </a:ext>
            </a:extLst>
          </p:cNvPr>
          <p:cNvSpPr>
            <a:spLocks noGrp="1"/>
          </p:cNvSpPr>
          <p:nvPr>
            <p:ph type="sldNum" sz="quarter" idx="12"/>
          </p:nvPr>
        </p:nvSpPr>
        <p:spPr/>
        <p:txBody>
          <a:bodyPr/>
          <a:lstStyle/>
          <a:p>
            <a:fld id="{4EC849A3-4AA5-47F4-8DE0-2424DA08BFA3}" type="slidenum">
              <a:rPr lang="en-US" smtClean="0"/>
              <a:t>‹Nr.›</a:t>
            </a:fld>
            <a:endParaRPr lang="en-US"/>
          </a:p>
        </p:txBody>
      </p:sp>
    </p:spTree>
    <p:extLst>
      <p:ext uri="{BB962C8B-B14F-4D97-AF65-F5344CB8AC3E}">
        <p14:creationId xmlns:p14="http://schemas.microsoft.com/office/powerpoint/2010/main" val="831385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110350-11FE-4E6F-818B-AE84C78197C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Inhaltsplatzhalter 2">
            <a:extLst>
              <a:ext uri="{FF2B5EF4-FFF2-40B4-BE49-F238E27FC236}">
                <a16:creationId xmlns:a16="http://schemas.microsoft.com/office/drawing/2014/main" id="{9DA20F28-3EE0-4272-AAF3-4D6C75895E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platzhalter 3">
            <a:extLst>
              <a:ext uri="{FF2B5EF4-FFF2-40B4-BE49-F238E27FC236}">
                <a16:creationId xmlns:a16="http://schemas.microsoft.com/office/drawing/2014/main" id="{AF085234-BCE3-4E6A-8985-AA267F9471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A5CBECF-74E5-40BC-9C59-514B6BB4F121}"/>
              </a:ext>
            </a:extLst>
          </p:cNvPr>
          <p:cNvSpPr>
            <a:spLocks noGrp="1"/>
          </p:cNvSpPr>
          <p:nvPr>
            <p:ph type="dt" sz="half" idx="10"/>
          </p:nvPr>
        </p:nvSpPr>
        <p:spPr/>
        <p:txBody>
          <a:bodyPr/>
          <a:lstStyle/>
          <a:p>
            <a:fld id="{1F1DF9C0-5249-4B79-AFFD-8A99496BC4F5}" type="datetime1">
              <a:rPr lang="en-US" smtClean="0"/>
              <a:t>11/18/2020</a:t>
            </a:fld>
            <a:endParaRPr lang="en-US"/>
          </a:p>
        </p:txBody>
      </p:sp>
      <p:sp>
        <p:nvSpPr>
          <p:cNvPr id="6" name="Fußzeilenplatzhalter 5">
            <a:extLst>
              <a:ext uri="{FF2B5EF4-FFF2-40B4-BE49-F238E27FC236}">
                <a16:creationId xmlns:a16="http://schemas.microsoft.com/office/drawing/2014/main" id="{B5CDFBA8-DD3F-4887-A69B-73C1601039D0}"/>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61F975CA-2958-4718-8D24-F540A14AC174}"/>
              </a:ext>
            </a:extLst>
          </p:cNvPr>
          <p:cNvSpPr>
            <a:spLocks noGrp="1"/>
          </p:cNvSpPr>
          <p:nvPr>
            <p:ph type="sldNum" sz="quarter" idx="12"/>
          </p:nvPr>
        </p:nvSpPr>
        <p:spPr/>
        <p:txBody>
          <a:bodyPr/>
          <a:lstStyle/>
          <a:p>
            <a:fld id="{4EC849A3-4AA5-47F4-8DE0-2424DA08BFA3}" type="slidenum">
              <a:rPr lang="en-US" smtClean="0"/>
              <a:t>‹Nr.›</a:t>
            </a:fld>
            <a:endParaRPr lang="en-US"/>
          </a:p>
        </p:txBody>
      </p:sp>
    </p:spTree>
    <p:extLst>
      <p:ext uri="{BB962C8B-B14F-4D97-AF65-F5344CB8AC3E}">
        <p14:creationId xmlns:p14="http://schemas.microsoft.com/office/powerpoint/2010/main" val="1083724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CA1D27-831B-41A3-B1A2-14BF6D8820A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Bildplatzhalter 2">
            <a:extLst>
              <a:ext uri="{FF2B5EF4-FFF2-40B4-BE49-F238E27FC236}">
                <a16:creationId xmlns:a16="http://schemas.microsoft.com/office/drawing/2014/main" id="{EB0F3F26-205A-4B9E-8435-D198F08FBF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a:extLst>
              <a:ext uri="{FF2B5EF4-FFF2-40B4-BE49-F238E27FC236}">
                <a16:creationId xmlns:a16="http://schemas.microsoft.com/office/drawing/2014/main" id="{FB8D652E-E0A6-4981-8293-04D87E6E94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4388BDC-1DCF-4602-88D8-BC8573F3E7EC}"/>
              </a:ext>
            </a:extLst>
          </p:cNvPr>
          <p:cNvSpPr>
            <a:spLocks noGrp="1"/>
          </p:cNvSpPr>
          <p:nvPr>
            <p:ph type="dt" sz="half" idx="10"/>
          </p:nvPr>
        </p:nvSpPr>
        <p:spPr/>
        <p:txBody>
          <a:bodyPr/>
          <a:lstStyle/>
          <a:p>
            <a:fld id="{BEEE0ABB-FAF2-48EA-AA1E-AA9D73499B8E}" type="datetime1">
              <a:rPr lang="en-US" smtClean="0"/>
              <a:t>11/18/2020</a:t>
            </a:fld>
            <a:endParaRPr lang="en-US"/>
          </a:p>
        </p:txBody>
      </p:sp>
      <p:sp>
        <p:nvSpPr>
          <p:cNvPr id="6" name="Fußzeilenplatzhalter 5">
            <a:extLst>
              <a:ext uri="{FF2B5EF4-FFF2-40B4-BE49-F238E27FC236}">
                <a16:creationId xmlns:a16="http://schemas.microsoft.com/office/drawing/2014/main" id="{8341BFC5-3181-4148-B1A0-6DE1B8FA05C2}"/>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C8721509-761E-425F-A683-83F14463DCB9}"/>
              </a:ext>
            </a:extLst>
          </p:cNvPr>
          <p:cNvSpPr>
            <a:spLocks noGrp="1"/>
          </p:cNvSpPr>
          <p:nvPr>
            <p:ph type="sldNum" sz="quarter" idx="12"/>
          </p:nvPr>
        </p:nvSpPr>
        <p:spPr/>
        <p:txBody>
          <a:bodyPr/>
          <a:lstStyle/>
          <a:p>
            <a:fld id="{4EC849A3-4AA5-47F4-8DE0-2424DA08BFA3}" type="slidenum">
              <a:rPr lang="en-US" smtClean="0"/>
              <a:t>‹Nr.›</a:t>
            </a:fld>
            <a:endParaRPr lang="en-US"/>
          </a:p>
        </p:txBody>
      </p:sp>
    </p:spTree>
    <p:extLst>
      <p:ext uri="{BB962C8B-B14F-4D97-AF65-F5344CB8AC3E}">
        <p14:creationId xmlns:p14="http://schemas.microsoft.com/office/powerpoint/2010/main" val="652902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FD8CA67C-A6E8-44AD-A530-D2D1CA0491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platzhalter 2">
            <a:extLst>
              <a:ext uri="{FF2B5EF4-FFF2-40B4-BE49-F238E27FC236}">
                <a16:creationId xmlns:a16="http://schemas.microsoft.com/office/drawing/2014/main" id="{7A4B0EC9-D77C-4C62-A0C8-1647AE0589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BEC676ED-71C1-4B5C-858A-E03A65BB76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C71ADC-91AC-4638-B01F-AA1660845CE9}" type="datetime1">
              <a:rPr lang="en-US" smtClean="0"/>
              <a:t>11/18/2020</a:t>
            </a:fld>
            <a:endParaRPr lang="en-US"/>
          </a:p>
        </p:txBody>
      </p:sp>
      <p:sp>
        <p:nvSpPr>
          <p:cNvPr id="5" name="Fußzeilenplatzhalter 4">
            <a:extLst>
              <a:ext uri="{FF2B5EF4-FFF2-40B4-BE49-F238E27FC236}">
                <a16:creationId xmlns:a16="http://schemas.microsoft.com/office/drawing/2014/main" id="{731C249B-120A-48AE-B0BB-91FB27855B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Foliennummernplatzhalter 5">
            <a:extLst>
              <a:ext uri="{FF2B5EF4-FFF2-40B4-BE49-F238E27FC236}">
                <a16:creationId xmlns:a16="http://schemas.microsoft.com/office/drawing/2014/main" id="{0117EF5E-22E7-4F7A-887B-CEF3C8B1C0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849A3-4AA5-47F4-8DE0-2424DA08BFA3}" type="slidenum">
              <a:rPr lang="en-US" smtClean="0"/>
              <a:t>‹Nr.›</a:t>
            </a:fld>
            <a:endParaRPr lang="en-US"/>
          </a:p>
        </p:txBody>
      </p:sp>
    </p:spTree>
    <p:extLst>
      <p:ext uri="{BB962C8B-B14F-4D97-AF65-F5344CB8AC3E}">
        <p14:creationId xmlns:p14="http://schemas.microsoft.com/office/powerpoint/2010/main" val="11372157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a:t>21.10.2020</a:t>
            </a:r>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Postnormality / hvonstorch@web.de</a:t>
            </a:r>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A63F83-45C1-4EDA-8487-1B7263A49B7C}" type="slidenum">
              <a:rPr lang="de-DE" smtClean="0"/>
              <a:t>‹Nr.›</a:t>
            </a:fld>
            <a:endParaRPr lang="de-DE"/>
          </a:p>
        </p:txBody>
      </p:sp>
    </p:spTree>
    <p:extLst>
      <p:ext uri="{BB962C8B-B14F-4D97-AF65-F5344CB8AC3E}">
        <p14:creationId xmlns:p14="http://schemas.microsoft.com/office/powerpoint/2010/main" val="396666369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7.emf"/></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Text Box 5122">
            <a:extLst>
              <a:ext uri="{FF2B5EF4-FFF2-40B4-BE49-F238E27FC236}">
                <a16:creationId xmlns:a16="http://schemas.microsoft.com/office/drawing/2014/main" id="{B654C2AA-D659-4C18-9CFD-981556460BA4}"/>
              </a:ext>
            </a:extLst>
          </p:cNvPr>
          <p:cNvSpPr txBox="1">
            <a:spLocks noChangeArrowheads="1"/>
          </p:cNvSpPr>
          <p:nvPr/>
        </p:nvSpPr>
        <p:spPr bwMode="auto">
          <a:xfrm>
            <a:off x="4516296" y="2788603"/>
            <a:ext cx="7068368"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4000" b="1" dirty="0">
                <a:solidFill>
                  <a:srgbClr val="000000"/>
                </a:solidFill>
                <a:effectLst/>
                <a:latin typeface="Calibri" panose="020F0502020204030204" pitchFamily="34" charset="0"/>
                <a:ea typeface="DengXian Light" panose="02010600030101010101" pitchFamily="2" charset="-122"/>
                <a:cs typeface="Times New Roman" panose="02020603050405020304" pitchFamily="18" charset="0"/>
              </a:rPr>
              <a:t>Climate science </a:t>
            </a:r>
            <a:br>
              <a:rPr lang="en-US" sz="4000" b="1" dirty="0">
                <a:solidFill>
                  <a:srgbClr val="000000"/>
                </a:solidFill>
                <a:effectLst/>
                <a:latin typeface="Calibri" panose="020F0502020204030204" pitchFamily="34" charset="0"/>
                <a:ea typeface="DengXian Light" panose="02010600030101010101" pitchFamily="2" charset="-122"/>
                <a:cs typeface="Times New Roman" panose="02020603050405020304" pitchFamily="18" charset="0"/>
              </a:rPr>
            </a:br>
            <a:r>
              <a:rPr lang="en-US" sz="4000" b="1" dirty="0">
                <a:solidFill>
                  <a:srgbClr val="000000"/>
                </a:solidFill>
                <a:effectLst/>
                <a:latin typeface="Calibri" panose="020F0502020204030204" pitchFamily="34" charset="0"/>
                <a:ea typeface="DengXian Light" panose="02010600030101010101" pitchFamily="2" charset="-122"/>
                <a:cs typeface="Times New Roman" panose="02020603050405020304" pitchFamily="18" charset="0"/>
              </a:rPr>
              <a:t>as a social process – </a:t>
            </a:r>
            <a:br>
              <a:rPr lang="en-US" sz="4000" b="1" dirty="0">
                <a:solidFill>
                  <a:srgbClr val="000000"/>
                </a:solidFill>
                <a:effectLst/>
                <a:latin typeface="Calibri" panose="020F0502020204030204" pitchFamily="34" charset="0"/>
                <a:ea typeface="DengXian Light" panose="02010600030101010101" pitchFamily="2" charset="-122"/>
                <a:cs typeface="Times New Roman" panose="02020603050405020304" pitchFamily="18" charset="0"/>
              </a:rPr>
            </a:br>
            <a:r>
              <a:rPr lang="en-US" sz="4000" b="1" dirty="0">
                <a:solidFill>
                  <a:srgbClr val="000000"/>
                </a:solidFill>
                <a:effectLst/>
                <a:latin typeface="Calibri" panose="020F0502020204030204" pitchFamily="34" charset="0"/>
                <a:ea typeface="DengXian Light" panose="02010600030101010101" pitchFamily="2" charset="-122"/>
                <a:cs typeface="Times New Roman" panose="02020603050405020304" pitchFamily="18" charset="0"/>
              </a:rPr>
              <a:t>history, climatic determinism, CUDOS und post-normality</a:t>
            </a:r>
            <a:endParaRPr lang="de-DE" sz="4000" b="1" dirty="0"/>
          </a:p>
        </p:txBody>
      </p:sp>
      <p:sp>
        <p:nvSpPr>
          <p:cNvPr id="302083" name="Text Box 5123">
            <a:extLst>
              <a:ext uri="{FF2B5EF4-FFF2-40B4-BE49-F238E27FC236}">
                <a16:creationId xmlns:a16="http://schemas.microsoft.com/office/drawing/2014/main" id="{D8423556-1A9D-4899-A6A3-B363779BECFE}"/>
              </a:ext>
            </a:extLst>
          </p:cNvPr>
          <p:cNvSpPr txBox="1">
            <a:spLocks noChangeArrowheads="1"/>
          </p:cNvSpPr>
          <p:nvPr/>
        </p:nvSpPr>
        <p:spPr bwMode="auto">
          <a:xfrm>
            <a:off x="3948093" y="1322675"/>
            <a:ext cx="38385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de-DE" sz="2400" b="1" dirty="0">
                <a:latin typeface="Comic Sans MS" panose="030F0702030302020204" pitchFamily="66" charset="0"/>
              </a:rPr>
              <a:t>Hans von Storch</a:t>
            </a:r>
          </a:p>
        </p:txBody>
      </p:sp>
      <p:sp>
        <p:nvSpPr>
          <p:cNvPr id="4" name="Textfeld 3">
            <a:extLst>
              <a:ext uri="{FF2B5EF4-FFF2-40B4-BE49-F238E27FC236}">
                <a16:creationId xmlns:a16="http://schemas.microsoft.com/office/drawing/2014/main" id="{7864F698-66CD-4166-BEDF-CA7099ED140D}"/>
              </a:ext>
            </a:extLst>
          </p:cNvPr>
          <p:cNvSpPr txBox="1"/>
          <p:nvPr/>
        </p:nvSpPr>
        <p:spPr>
          <a:xfrm>
            <a:off x="749588" y="6538912"/>
            <a:ext cx="10032010" cy="307777"/>
          </a:xfrm>
          <a:prstGeom prst="rect">
            <a:avLst/>
          </a:prstGeom>
          <a:noFill/>
        </p:spPr>
        <p:txBody>
          <a:bodyPr wrap="square" rtlCol="0">
            <a:spAutoFit/>
          </a:bodyPr>
          <a:lstStyle/>
          <a:p>
            <a:pPr algn="r"/>
            <a:r>
              <a:rPr lang="de-DE" sz="1400" dirty="0"/>
              <a:t>18. November  2020 – </a:t>
            </a:r>
            <a:r>
              <a:rPr lang="en-US" sz="1400" dirty="0"/>
              <a:t>Seminar "Perspectives on Climate Sciences: From historical developments to research frontiers”, online</a:t>
            </a:r>
            <a:endParaRPr lang="de-DE" sz="1400" dirty="0"/>
          </a:p>
        </p:txBody>
      </p:sp>
      <p:pic>
        <p:nvPicPr>
          <p:cNvPr id="5" name="Grafik 6" descr="HvS.gif">
            <a:extLst>
              <a:ext uri="{FF2B5EF4-FFF2-40B4-BE49-F238E27FC236}">
                <a16:creationId xmlns:a16="http://schemas.microsoft.com/office/drawing/2014/main" id="{799F0AC0-7C8B-41FE-9546-60834B5ADF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43953" y="1082882"/>
            <a:ext cx="2374900"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eck 1">
            <a:extLst>
              <a:ext uri="{FF2B5EF4-FFF2-40B4-BE49-F238E27FC236}">
                <a16:creationId xmlns:a16="http://schemas.microsoft.com/office/drawing/2014/main" id="{A7116166-5F6F-4F47-9D22-F632CC73A7FA}"/>
              </a:ext>
            </a:extLst>
          </p:cNvPr>
          <p:cNvSpPr/>
          <p:nvPr/>
        </p:nvSpPr>
        <p:spPr>
          <a:xfrm>
            <a:off x="302947" y="308172"/>
            <a:ext cx="4042122" cy="6001643"/>
          </a:xfrm>
          <a:prstGeom prst="rect">
            <a:avLst/>
          </a:prstGeom>
          <a:solidFill>
            <a:schemeClr val="bg1">
              <a:lumMod val="85000"/>
            </a:schemeClr>
          </a:solidFill>
        </p:spPr>
        <p:txBody>
          <a:bodyPr wrap="square">
            <a:spAutoFit/>
          </a:bodyPr>
          <a:lstStyle/>
          <a:p>
            <a:r>
              <a:rPr lang="en-US" sz="1600" dirty="0">
                <a:effectLst/>
                <a:latin typeface="AdobeSongStd-Light"/>
              </a:rPr>
              <a:t>Bray, D. and H. von Storch, 1999: Climate Science. An empirical example of postnormal science. </a:t>
            </a:r>
            <a:r>
              <a:rPr lang="en-US" sz="1600" i="1" dirty="0">
                <a:effectLst/>
                <a:latin typeface="AdobeSongStd-Light"/>
              </a:rPr>
              <a:t>Bull. Amer. Met. Soc.</a:t>
            </a:r>
            <a:r>
              <a:rPr lang="en-US" sz="1600" dirty="0">
                <a:effectLst/>
                <a:latin typeface="AdobeSongStd-Light"/>
              </a:rPr>
              <a:t> 80: 439-456</a:t>
            </a:r>
          </a:p>
          <a:p>
            <a:endParaRPr lang="de-DE" sz="1600" dirty="0"/>
          </a:p>
          <a:p>
            <a:r>
              <a:rPr lang="de-DE" sz="1600" dirty="0"/>
              <a:t>Stehr, N., and H. von Storch, 1999: An </a:t>
            </a:r>
            <a:r>
              <a:rPr lang="de-DE" sz="1600" dirty="0" err="1"/>
              <a:t>anatomy</a:t>
            </a:r>
            <a:r>
              <a:rPr lang="de-DE" sz="1600" dirty="0"/>
              <a:t> </a:t>
            </a:r>
            <a:r>
              <a:rPr lang="de-DE" sz="1600" dirty="0" err="1"/>
              <a:t>of</a:t>
            </a:r>
            <a:r>
              <a:rPr lang="de-DE" sz="1600" dirty="0"/>
              <a:t> </a:t>
            </a:r>
            <a:r>
              <a:rPr lang="de-DE" sz="1600" dirty="0" err="1"/>
              <a:t>climate</a:t>
            </a:r>
            <a:r>
              <a:rPr lang="de-DE" sz="1600" dirty="0"/>
              <a:t> </a:t>
            </a:r>
            <a:r>
              <a:rPr lang="de-DE" sz="1600" dirty="0" err="1"/>
              <a:t>determinism</a:t>
            </a:r>
            <a:r>
              <a:rPr lang="de-DE" sz="1600" dirty="0"/>
              <a:t>. In: H. </a:t>
            </a:r>
            <a:r>
              <a:rPr lang="de-DE" sz="1600" dirty="0" err="1"/>
              <a:t>Kaupen</a:t>
            </a:r>
            <a:r>
              <a:rPr lang="de-DE" sz="1600" dirty="0"/>
              <a:t>-Haas (Ed.): </a:t>
            </a:r>
            <a:r>
              <a:rPr lang="de-DE" sz="1600" i="1" dirty="0"/>
              <a:t>Wissenschaftlicher Rassismus - Analysen einer Kontinuität in den Human- und Naturwissenschaften</a:t>
            </a:r>
            <a:r>
              <a:rPr lang="de-DE" sz="1600" dirty="0"/>
              <a:t>. Campus-Verlag Frankfurt a.M. - New York (1999), 137-185, ISBN 3-593-36228-7</a:t>
            </a:r>
          </a:p>
          <a:p>
            <a:endParaRPr lang="de-DE" altLang="de-DE" sz="1600" dirty="0"/>
          </a:p>
          <a:p>
            <a:r>
              <a:rPr lang="en-US" sz="1600" dirty="0">
                <a:effectLst/>
              </a:rPr>
              <a:t>von Storch, H., 2009: Climate Research and Policy Advice: Scientific and Cultural Constructions of Knowledge. </a:t>
            </a:r>
            <a:r>
              <a:rPr lang="en-US" sz="1600" i="1" dirty="0">
                <a:effectLst/>
              </a:rPr>
              <a:t>Env. Science Pol.</a:t>
            </a:r>
            <a:r>
              <a:rPr lang="en-US" sz="1600" dirty="0">
                <a:effectLst/>
              </a:rPr>
              <a:t> 12, 741-747</a:t>
            </a:r>
          </a:p>
          <a:p>
            <a:endParaRPr lang="en-US" sz="1600" dirty="0">
              <a:effectLst/>
            </a:endParaRPr>
          </a:p>
          <a:p>
            <a:r>
              <a:rPr lang="de-DE" sz="1600" dirty="0">
                <a:effectLst/>
              </a:rPr>
              <a:t>von Storch, H., Chen X (</a:t>
            </a:r>
            <a:r>
              <a:rPr lang="zh-CN" altLang="de-DE" sz="1600" dirty="0">
                <a:effectLst/>
              </a:rPr>
              <a:t>陈学恩</a:t>
            </a:r>
            <a:r>
              <a:rPr lang="de-DE" altLang="zh-CN" sz="1600" dirty="0">
                <a:effectLst/>
              </a:rPr>
              <a:t>), </a:t>
            </a:r>
            <a:r>
              <a:rPr lang="de-DE" sz="1600" dirty="0">
                <a:effectLst/>
              </a:rPr>
              <a:t>B. Pfau-Effinger, D. Bray and A. Ullmann, 2019: </a:t>
            </a:r>
            <a:r>
              <a:rPr lang="de-DE" sz="1600" dirty="0" err="1">
                <a:effectLst/>
              </a:rPr>
              <a:t>Attitudes</a:t>
            </a:r>
            <a:r>
              <a:rPr lang="de-DE" sz="1600" dirty="0">
                <a:effectLst/>
              </a:rPr>
              <a:t> </a:t>
            </a:r>
            <a:r>
              <a:rPr lang="de-DE" sz="1600" dirty="0" err="1">
                <a:effectLst/>
              </a:rPr>
              <a:t>of</a:t>
            </a:r>
            <a:r>
              <a:rPr lang="de-DE" sz="1600" dirty="0">
                <a:effectLst/>
              </a:rPr>
              <a:t> </a:t>
            </a:r>
            <a:r>
              <a:rPr lang="de-DE" sz="1600" dirty="0" err="1">
                <a:effectLst/>
              </a:rPr>
              <a:t>young</a:t>
            </a:r>
            <a:r>
              <a:rPr lang="de-DE" sz="1600" dirty="0">
                <a:effectLst/>
              </a:rPr>
              <a:t> </a:t>
            </a:r>
            <a:r>
              <a:rPr lang="de-DE" sz="1600" dirty="0" err="1">
                <a:effectLst/>
              </a:rPr>
              <a:t>scholars</a:t>
            </a:r>
            <a:r>
              <a:rPr lang="de-DE" sz="1600" dirty="0">
                <a:effectLst/>
              </a:rPr>
              <a:t> in Qingdao and Hamburg </a:t>
            </a:r>
            <a:r>
              <a:rPr lang="de-DE" sz="1600" dirty="0" err="1">
                <a:effectLst/>
              </a:rPr>
              <a:t>about</a:t>
            </a:r>
            <a:r>
              <a:rPr lang="de-DE" sz="1600" dirty="0">
                <a:effectLst/>
              </a:rPr>
              <a:t> </a:t>
            </a:r>
            <a:r>
              <a:rPr lang="de-DE" sz="1600" dirty="0" err="1">
                <a:effectLst/>
              </a:rPr>
              <a:t>climate</a:t>
            </a:r>
            <a:r>
              <a:rPr lang="de-DE" sz="1600" dirty="0">
                <a:effectLst/>
              </a:rPr>
              <a:t> </a:t>
            </a:r>
            <a:r>
              <a:rPr lang="de-DE" sz="1600" dirty="0" err="1">
                <a:effectLst/>
              </a:rPr>
              <a:t>change</a:t>
            </a:r>
            <a:r>
              <a:rPr lang="de-DE" sz="1600" dirty="0">
                <a:effectLst/>
              </a:rPr>
              <a:t> and </a:t>
            </a:r>
            <a:r>
              <a:rPr lang="de-DE" sz="1600" dirty="0" err="1">
                <a:effectLst/>
              </a:rPr>
              <a:t>climate</a:t>
            </a:r>
            <a:r>
              <a:rPr lang="de-DE" sz="1600" dirty="0">
                <a:effectLst/>
              </a:rPr>
              <a:t> </a:t>
            </a:r>
            <a:r>
              <a:rPr lang="de-DE" sz="1600" dirty="0" err="1">
                <a:effectLst/>
              </a:rPr>
              <a:t>policy</a:t>
            </a:r>
            <a:r>
              <a:rPr lang="de-DE" sz="1600" dirty="0">
                <a:effectLst/>
              </a:rPr>
              <a:t> – </a:t>
            </a:r>
            <a:r>
              <a:rPr lang="de-DE" sz="1600" dirty="0" err="1">
                <a:effectLst/>
              </a:rPr>
              <a:t>the</a:t>
            </a:r>
            <a:r>
              <a:rPr lang="de-DE" sz="1600" dirty="0">
                <a:effectLst/>
              </a:rPr>
              <a:t> </a:t>
            </a:r>
            <a:r>
              <a:rPr lang="de-DE" sz="1600" dirty="0" err="1">
                <a:effectLst/>
              </a:rPr>
              <a:t>role</a:t>
            </a:r>
            <a:r>
              <a:rPr lang="de-DE" sz="1600" dirty="0">
                <a:effectLst/>
              </a:rPr>
              <a:t> </a:t>
            </a:r>
            <a:r>
              <a:rPr lang="de-DE" sz="1600" dirty="0" err="1">
                <a:effectLst/>
              </a:rPr>
              <a:t>of</a:t>
            </a:r>
            <a:r>
              <a:rPr lang="de-DE" sz="1600" dirty="0">
                <a:effectLst/>
              </a:rPr>
              <a:t> </a:t>
            </a:r>
            <a:r>
              <a:rPr lang="de-DE" sz="1600" dirty="0" err="1">
                <a:effectLst/>
              </a:rPr>
              <a:t>culture</a:t>
            </a:r>
            <a:r>
              <a:rPr lang="de-DE" sz="1600" dirty="0">
                <a:effectLst/>
              </a:rPr>
              <a:t> </a:t>
            </a:r>
            <a:r>
              <a:rPr lang="de-DE" sz="1600" dirty="0" err="1">
                <a:effectLst/>
              </a:rPr>
              <a:t>for</a:t>
            </a:r>
            <a:r>
              <a:rPr lang="de-DE" sz="1600" dirty="0">
                <a:effectLst/>
              </a:rPr>
              <a:t> </a:t>
            </a:r>
            <a:r>
              <a:rPr lang="de-DE" sz="1600" dirty="0" err="1">
                <a:effectLst/>
              </a:rPr>
              <a:t>the</a:t>
            </a:r>
            <a:r>
              <a:rPr lang="de-DE" sz="1600" dirty="0">
                <a:effectLst/>
              </a:rPr>
              <a:t> </a:t>
            </a:r>
            <a:r>
              <a:rPr lang="de-DE" sz="1600" dirty="0" err="1">
                <a:effectLst/>
              </a:rPr>
              <a:t>explanation</a:t>
            </a:r>
            <a:r>
              <a:rPr lang="de-DE" sz="1600" dirty="0">
                <a:effectLst/>
              </a:rPr>
              <a:t> </a:t>
            </a:r>
            <a:r>
              <a:rPr lang="de-DE" sz="1600" dirty="0" err="1">
                <a:effectLst/>
              </a:rPr>
              <a:t>of</a:t>
            </a:r>
            <a:r>
              <a:rPr lang="de-DE" sz="1600" dirty="0">
                <a:effectLst/>
              </a:rPr>
              <a:t> </a:t>
            </a:r>
            <a:r>
              <a:rPr lang="de-DE" sz="1600" dirty="0" err="1">
                <a:effectLst/>
              </a:rPr>
              <a:t>differences</a:t>
            </a:r>
            <a:r>
              <a:rPr lang="de-DE" sz="1600" dirty="0">
                <a:effectLst/>
              </a:rPr>
              <a:t>. </a:t>
            </a:r>
            <a:r>
              <a:rPr lang="de-DE" sz="1600" i="1" dirty="0" err="1">
                <a:effectLst/>
              </a:rPr>
              <a:t>Advances</a:t>
            </a:r>
            <a:r>
              <a:rPr lang="de-DE" sz="1600" i="1" dirty="0">
                <a:effectLst/>
              </a:rPr>
              <a:t> in Climate Change Research</a:t>
            </a:r>
            <a:r>
              <a:rPr lang="de-DE" sz="1600" dirty="0">
                <a:effectLst/>
              </a:rPr>
              <a:t>, online: 10.1016/j.accre.2019.04.001</a:t>
            </a:r>
            <a:endParaRPr lang="en-US" sz="1600" dirty="0">
              <a:effectLst/>
            </a:endParaRPr>
          </a:p>
        </p:txBody>
      </p:sp>
      <p:pic>
        <p:nvPicPr>
          <p:cNvPr id="9" name="Grafik 8">
            <a:extLst>
              <a:ext uri="{FF2B5EF4-FFF2-40B4-BE49-F238E27FC236}">
                <a16:creationId xmlns:a16="http://schemas.microsoft.com/office/drawing/2014/main" id="{B6EB6F83-F9AB-40D2-B39E-2D8F3E6BF9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25283" y="2362616"/>
            <a:ext cx="638981" cy="42598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1"/>
          <p:cNvSpPr>
            <a:spLocks noGrp="1"/>
          </p:cNvSpPr>
          <p:nvPr>
            <p:ph type="title"/>
          </p:nvPr>
        </p:nvSpPr>
        <p:spPr bwMode="auto">
          <a:xfrm>
            <a:off x="772886" y="365125"/>
            <a:ext cx="10515600" cy="1156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de-DE" altLang="de-DE" sz="3600" b="1" dirty="0">
                <a:latin typeface="+mn-lt"/>
              </a:rPr>
              <a:t>Robert K. </a:t>
            </a:r>
            <a:r>
              <a:rPr lang="de-DE" altLang="de-DE" sz="3600" b="1" dirty="0" err="1">
                <a:latin typeface="+mn-lt"/>
              </a:rPr>
              <a:t>Merton‘s</a:t>
            </a:r>
            <a:r>
              <a:rPr lang="de-DE" altLang="de-DE" sz="3600" b="1" dirty="0">
                <a:latin typeface="+mn-lt"/>
              </a:rPr>
              <a:t> CUDOS (1942)</a:t>
            </a:r>
            <a:br>
              <a:rPr lang="de-DE" altLang="de-DE" sz="3600" b="1" dirty="0">
                <a:latin typeface="+mn-lt"/>
              </a:rPr>
            </a:br>
            <a:r>
              <a:rPr lang="de-DE" altLang="de-DE" sz="3600" b="1" dirty="0" err="1">
                <a:latin typeface="+mn-lt"/>
              </a:rPr>
              <a:t>Norms</a:t>
            </a:r>
            <a:r>
              <a:rPr lang="de-DE" altLang="de-DE" sz="3600" b="1" dirty="0">
                <a:latin typeface="+mn-lt"/>
              </a:rPr>
              <a:t> </a:t>
            </a:r>
            <a:r>
              <a:rPr lang="de-DE" altLang="de-DE" sz="3600" b="1" dirty="0" err="1">
                <a:latin typeface="+mn-lt"/>
              </a:rPr>
              <a:t>for</a:t>
            </a:r>
            <a:r>
              <a:rPr lang="de-DE" altLang="de-DE" sz="3600" b="1" dirty="0">
                <a:latin typeface="+mn-lt"/>
              </a:rPr>
              <a:t> </a:t>
            </a:r>
            <a:r>
              <a:rPr lang="de-DE" altLang="de-DE" sz="3600" b="1" dirty="0" err="1">
                <a:latin typeface="+mn-lt"/>
              </a:rPr>
              <a:t>the</a:t>
            </a:r>
            <a:r>
              <a:rPr lang="de-DE" altLang="de-DE" sz="3600" b="1" dirty="0">
                <a:latin typeface="+mn-lt"/>
              </a:rPr>
              <a:t> </a:t>
            </a:r>
            <a:r>
              <a:rPr lang="de-DE" altLang="de-DE" sz="3600" b="1" dirty="0" err="1">
                <a:latin typeface="+mn-lt"/>
              </a:rPr>
              <a:t>basic</a:t>
            </a:r>
            <a:r>
              <a:rPr lang="de-DE" altLang="de-DE" sz="3600" b="1" dirty="0">
                <a:latin typeface="+mn-lt"/>
              </a:rPr>
              <a:t> </a:t>
            </a:r>
            <a:r>
              <a:rPr lang="de-DE" altLang="de-DE" sz="3600" b="1" dirty="0" err="1">
                <a:latin typeface="+mn-lt"/>
              </a:rPr>
              <a:t>natural</a:t>
            </a:r>
            <a:r>
              <a:rPr lang="de-DE" altLang="de-DE" sz="3600" b="1" dirty="0">
                <a:latin typeface="+mn-lt"/>
              </a:rPr>
              <a:t> </a:t>
            </a:r>
            <a:r>
              <a:rPr lang="de-DE" altLang="de-DE" sz="3600" b="1" dirty="0" err="1">
                <a:latin typeface="+mn-lt"/>
              </a:rPr>
              <a:t>scientists</a:t>
            </a:r>
            <a:endParaRPr lang="de-DE" altLang="de-DE" sz="3600" b="1" dirty="0">
              <a:latin typeface="+mn-lt"/>
            </a:endParaRPr>
          </a:p>
        </p:txBody>
      </p:sp>
      <p:sp>
        <p:nvSpPr>
          <p:cNvPr id="22531" name="Inhaltsplatzhalter 2"/>
          <p:cNvSpPr>
            <a:spLocks noGrp="1"/>
          </p:cNvSpPr>
          <p:nvPr>
            <p:ph idx="1"/>
          </p:nvPr>
        </p:nvSpPr>
        <p:spPr bwMode="auto">
          <a:xfrm>
            <a:off x="772886" y="1864844"/>
            <a:ext cx="10395857" cy="4318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r>
              <a:rPr lang="en-US" altLang="de-DE" sz="2000" b="1" dirty="0"/>
              <a:t>C</a:t>
            </a:r>
            <a:r>
              <a:rPr lang="en-US" altLang="de-DE" sz="2000" dirty="0"/>
              <a:t>ommunalism: the common ownership of scientific discoveries, according to which scientists give up intellectual property rights in exchange for recognition and esteem. </a:t>
            </a:r>
          </a:p>
          <a:p>
            <a:r>
              <a:rPr lang="en-US" altLang="de-DE" sz="2000" b="1" dirty="0"/>
              <a:t>U</a:t>
            </a:r>
            <a:r>
              <a:rPr lang="en-US" altLang="de-DE" sz="2000" dirty="0"/>
              <a:t>niversalism: according to which knowledge claims are evaluated in terms of universal or impersonal criteria, and not on the basis of race, class, gender, religion, or nationality.</a:t>
            </a:r>
          </a:p>
          <a:p>
            <a:r>
              <a:rPr lang="en-US" altLang="de-DE" sz="2000" b="1" dirty="0"/>
              <a:t>D</a:t>
            </a:r>
            <a:r>
              <a:rPr lang="en-US" altLang="de-DE" sz="2000" dirty="0"/>
              <a:t>isinterestedness: scientists, when presenting their work publicly, should do so without any prejudice or personal values and do so in an impersonal manner.</a:t>
            </a:r>
          </a:p>
          <a:p>
            <a:r>
              <a:rPr lang="en-US" altLang="de-DE" sz="2000" b="1" dirty="0"/>
              <a:t>O</a:t>
            </a:r>
            <a:r>
              <a:rPr lang="en-US" altLang="de-DE" sz="2000" dirty="0"/>
              <a:t>rganized </a:t>
            </a:r>
            <a:r>
              <a:rPr lang="en-US" altLang="de-DE" sz="2000" b="1" dirty="0"/>
              <a:t>s</a:t>
            </a:r>
            <a:r>
              <a:rPr lang="en-US" altLang="de-DE" sz="2000" dirty="0"/>
              <a:t>kepticism: all ideas must be tested and are subject to rigorous, structured community (peer review) scrutiny. </a:t>
            </a:r>
          </a:p>
        </p:txBody>
      </p:sp>
      <p:sp>
        <p:nvSpPr>
          <p:cNvPr id="4" name="Foliennummernplatzhalter 3">
            <a:extLst>
              <a:ext uri="{FF2B5EF4-FFF2-40B4-BE49-F238E27FC236}">
                <a16:creationId xmlns:a16="http://schemas.microsoft.com/office/drawing/2014/main" id="{4127DC4D-0941-47EF-9D79-FDFBD23589E9}"/>
              </a:ext>
            </a:extLst>
          </p:cNvPr>
          <p:cNvSpPr>
            <a:spLocks noGrp="1"/>
          </p:cNvSpPr>
          <p:nvPr>
            <p:ph type="sldNum" sz="quarter" idx="12"/>
          </p:nvPr>
        </p:nvSpPr>
        <p:spPr/>
        <p:txBody>
          <a:bodyPr/>
          <a:lstStyle/>
          <a:p>
            <a:fld id="{CFA63F83-45C1-4EDA-8487-1B7263A49B7C}" type="slidenum">
              <a:rPr lang="de-DE" smtClean="0"/>
              <a:t>10</a:t>
            </a:fld>
            <a:endParaRPr lang="de-DE"/>
          </a:p>
        </p:txBody>
      </p:sp>
    </p:spTree>
    <p:extLst>
      <p:ext uri="{BB962C8B-B14F-4D97-AF65-F5344CB8AC3E}">
        <p14:creationId xmlns:p14="http://schemas.microsoft.com/office/powerpoint/2010/main" val="3509946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b="1" dirty="0">
                <a:latin typeface="+mn-lt"/>
              </a:rPr>
              <a:t>Natural scientists consider statements as scientific …</a:t>
            </a:r>
          </a:p>
        </p:txBody>
      </p:sp>
      <p:sp>
        <p:nvSpPr>
          <p:cNvPr id="4" name="Rechteck 3"/>
          <p:cNvSpPr/>
          <p:nvPr/>
        </p:nvSpPr>
        <p:spPr>
          <a:xfrm>
            <a:off x="838200" y="1851896"/>
            <a:ext cx="10515600" cy="4093428"/>
          </a:xfrm>
          <a:prstGeom prst="rect">
            <a:avLst/>
          </a:prstGeom>
        </p:spPr>
        <p:txBody>
          <a:bodyPr wrap="square">
            <a:spAutoFit/>
          </a:bodyPr>
          <a:lstStyle/>
          <a:p>
            <a:pPr marL="285750" indent="-285750">
              <a:lnSpc>
                <a:spcPct val="100000"/>
              </a:lnSpc>
              <a:buFont typeface="Arial" panose="020B0604020202020204" pitchFamily="34" charset="0"/>
              <a:buChar char="•"/>
            </a:pPr>
            <a:r>
              <a:rPr lang="en-US" sz="2000" dirty="0"/>
              <a:t>when they have been derived by employing  a scientific method</a:t>
            </a:r>
            <a:br>
              <a:rPr lang="en-US" sz="2000" dirty="0"/>
            </a:br>
            <a:r>
              <a:rPr lang="en-US" sz="2000" dirty="0"/>
              <a:t>- have „survived“ falsification,</a:t>
            </a:r>
            <a:br>
              <a:rPr lang="en-US" sz="2000" dirty="0"/>
            </a:br>
            <a:r>
              <a:rPr lang="en-US" sz="2000" dirty="0"/>
              <a:t>- have out-competed alternative explanations</a:t>
            </a:r>
            <a:br>
              <a:rPr lang="en-US" sz="2000" dirty="0"/>
            </a:br>
            <a:r>
              <a:rPr lang="en-US" sz="2000" dirty="0"/>
              <a:t>- can be reproduced by independent researchers</a:t>
            </a:r>
          </a:p>
          <a:p>
            <a:pPr marL="285750" indent="-285750">
              <a:lnSpc>
                <a:spcPct val="100000"/>
              </a:lnSpc>
              <a:buFont typeface="Arial" panose="020B0604020202020204" pitchFamily="34" charset="0"/>
              <a:buChar char="•"/>
            </a:pPr>
            <a:r>
              <a:rPr lang="en-US" sz="2000" dirty="0"/>
              <a:t>when it is made clear that the statements do not represent “truth” but explanations, which for the time being are consistent with observations and theories considered valid, and better than other alternative explanations. At a later time, a re-consideration may be needed if new data  and theories lead to contradictions or make better fitting explanations possible.</a:t>
            </a:r>
          </a:p>
          <a:p>
            <a:pPr marL="285750" indent="-285750">
              <a:lnSpc>
                <a:spcPct val="100000"/>
              </a:lnSpc>
              <a:buFont typeface="Arial" panose="020B0604020202020204" pitchFamily="34" charset="0"/>
              <a:buChar char="•"/>
            </a:pPr>
            <a:endParaRPr lang="en-US" sz="2000" dirty="0"/>
          </a:p>
          <a:p>
            <a:r>
              <a:rPr lang="en-US" sz="2000" dirty="0"/>
              <a:t>But </a:t>
            </a:r>
            <a:r>
              <a:rPr lang="en-US" sz="2000" b="1" dirty="0"/>
              <a:t>not</a:t>
            </a:r>
            <a:r>
              <a:rPr lang="en-US" sz="2000" dirty="0"/>
              <a:t> when formulated by scientifically educated people, who do not employ the scientific method (for instance, do no consider alternative explanations, or opt for an explanation because of consistency with a specific school of research).</a:t>
            </a:r>
          </a:p>
          <a:p>
            <a:pPr>
              <a:lnSpc>
                <a:spcPct val="100000"/>
              </a:lnSpc>
            </a:pPr>
            <a:endParaRPr lang="en-US" sz="2000" dirty="0"/>
          </a:p>
        </p:txBody>
      </p:sp>
      <p:sp>
        <p:nvSpPr>
          <p:cNvPr id="6" name="Foliennummernplatzhalter 5">
            <a:extLst>
              <a:ext uri="{FF2B5EF4-FFF2-40B4-BE49-F238E27FC236}">
                <a16:creationId xmlns:a16="http://schemas.microsoft.com/office/drawing/2014/main" id="{587362EE-631D-4994-91D5-1DA78F8978AE}"/>
              </a:ext>
            </a:extLst>
          </p:cNvPr>
          <p:cNvSpPr>
            <a:spLocks noGrp="1"/>
          </p:cNvSpPr>
          <p:nvPr>
            <p:ph type="sldNum" sz="quarter" idx="12"/>
          </p:nvPr>
        </p:nvSpPr>
        <p:spPr/>
        <p:txBody>
          <a:bodyPr/>
          <a:lstStyle/>
          <a:p>
            <a:fld id="{CFA63F83-45C1-4EDA-8487-1B7263A49B7C}" type="slidenum">
              <a:rPr lang="de-DE" smtClean="0"/>
              <a:t>11</a:t>
            </a:fld>
            <a:endParaRPr lang="de-DE"/>
          </a:p>
        </p:txBody>
      </p:sp>
    </p:spTree>
    <p:extLst>
      <p:ext uri="{BB962C8B-B14F-4D97-AF65-F5344CB8AC3E}">
        <p14:creationId xmlns:p14="http://schemas.microsoft.com/office/powerpoint/2010/main" val="3278811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dirty="0">
                <a:latin typeface="+mn-lt"/>
              </a:rPr>
              <a:t>Truth and CUDOS</a:t>
            </a:r>
          </a:p>
        </p:txBody>
      </p:sp>
      <p:sp>
        <p:nvSpPr>
          <p:cNvPr id="3" name="Inhaltsplatzhalter 2"/>
          <p:cNvSpPr>
            <a:spLocks noGrp="1"/>
          </p:cNvSpPr>
          <p:nvPr>
            <p:ph idx="1"/>
          </p:nvPr>
        </p:nvSpPr>
        <p:spPr/>
        <p:txBody>
          <a:bodyPr>
            <a:normAutofit/>
          </a:bodyPr>
          <a:lstStyle/>
          <a:p>
            <a:r>
              <a:rPr lang="en-US" sz="2000" dirty="0"/>
              <a:t>When scientists speak to the public, then scientific statements are expected to present “truth”. Scientists enjoy authority based on  their “objectivity”. </a:t>
            </a:r>
          </a:p>
          <a:p>
            <a:r>
              <a:rPr lang="en-US" sz="2000" dirty="0"/>
              <a:t>Society presumes that something like Merton‘s norms (CUDOS) are employed. This is so only to a limited extent (Bray-surveys)</a:t>
            </a:r>
          </a:p>
        </p:txBody>
      </p:sp>
      <p:sp>
        <p:nvSpPr>
          <p:cNvPr id="6" name="Foliennummernplatzhalter 5">
            <a:extLst>
              <a:ext uri="{FF2B5EF4-FFF2-40B4-BE49-F238E27FC236}">
                <a16:creationId xmlns:a16="http://schemas.microsoft.com/office/drawing/2014/main" id="{C6B3A2C6-83F1-4595-A5F1-8039F46E912A}"/>
              </a:ext>
            </a:extLst>
          </p:cNvPr>
          <p:cNvSpPr>
            <a:spLocks noGrp="1"/>
          </p:cNvSpPr>
          <p:nvPr>
            <p:ph type="sldNum" sz="quarter" idx="12"/>
          </p:nvPr>
        </p:nvSpPr>
        <p:spPr/>
        <p:txBody>
          <a:bodyPr/>
          <a:lstStyle/>
          <a:p>
            <a:fld id="{CFA63F83-45C1-4EDA-8487-1B7263A49B7C}" type="slidenum">
              <a:rPr lang="de-DE" smtClean="0"/>
              <a:t>12</a:t>
            </a:fld>
            <a:endParaRPr lang="de-DE"/>
          </a:p>
        </p:txBody>
      </p:sp>
    </p:spTree>
    <p:extLst>
      <p:ext uri="{BB962C8B-B14F-4D97-AF65-F5344CB8AC3E}">
        <p14:creationId xmlns:p14="http://schemas.microsoft.com/office/powerpoint/2010/main" val="2025514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712209-E41B-4BB6-B360-EEA321F8ECE2}"/>
              </a:ext>
            </a:extLst>
          </p:cNvPr>
          <p:cNvSpPr>
            <a:spLocks noGrp="1"/>
          </p:cNvSpPr>
          <p:nvPr>
            <p:ph type="title"/>
          </p:nvPr>
        </p:nvSpPr>
        <p:spPr/>
        <p:txBody>
          <a:bodyPr>
            <a:normAutofit/>
          </a:bodyPr>
          <a:lstStyle/>
          <a:p>
            <a:r>
              <a:rPr lang="en-US" b="1" dirty="0">
                <a:latin typeface="+mn-lt"/>
              </a:rPr>
              <a:t>Part III – Climate still a social issue</a:t>
            </a:r>
          </a:p>
        </p:txBody>
      </p:sp>
      <p:sp>
        <p:nvSpPr>
          <p:cNvPr id="3" name="Inhaltsplatzhalter 2">
            <a:extLst>
              <a:ext uri="{FF2B5EF4-FFF2-40B4-BE49-F238E27FC236}">
                <a16:creationId xmlns:a16="http://schemas.microsoft.com/office/drawing/2014/main" id="{312D987D-B583-42D7-9F24-F79E4C329FC4}"/>
              </a:ext>
            </a:extLst>
          </p:cNvPr>
          <p:cNvSpPr>
            <a:spLocks noGrp="1"/>
          </p:cNvSpPr>
          <p:nvPr>
            <p:ph idx="1"/>
          </p:nvPr>
        </p:nvSpPr>
        <p:spPr>
          <a:xfrm>
            <a:off x="838200" y="1803853"/>
            <a:ext cx="10515600" cy="4351338"/>
          </a:xfrm>
        </p:spPr>
        <p:txBody>
          <a:bodyPr>
            <a:normAutofit/>
          </a:bodyPr>
          <a:lstStyle/>
          <a:p>
            <a:pPr marL="0" indent="0">
              <a:buNone/>
            </a:pPr>
            <a:r>
              <a:rPr lang="en-US" sz="2800" dirty="0">
                <a:effectLst/>
                <a:latin typeface="Calibri" panose="020F0502020204030204" pitchFamily="34" charset="0"/>
                <a:ea typeface="DengXian" panose="02010600030101010101" pitchFamily="2" charset="-122"/>
                <a:cs typeface="Times New Roman" panose="02020603050405020304" pitchFamily="18" charset="0"/>
              </a:rPr>
              <a:t>This gain in methodical rigor</a:t>
            </a:r>
            <a:r>
              <a:rPr lang="en-US" dirty="0">
                <a:latin typeface="Calibri" panose="020F0502020204030204" pitchFamily="34" charset="0"/>
                <a:ea typeface="DengXian" panose="02010600030101010101" pitchFamily="2" charset="-122"/>
                <a:cs typeface="Times New Roman" panose="02020603050405020304" pitchFamily="18" charset="0"/>
              </a:rPr>
              <a:t> </a:t>
            </a:r>
            <a:r>
              <a:rPr lang="en-US" sz="2800" dirty="0">
                <a:effectLst/>
                <a:latin typeface="Calibri" panose="020F0502020204030204" pitchFamily="34" charset="0"/>
                <a:ea typeface="DengXian" panose="02010600030101010101" pitchFamily="2" charset="-122"/>
                <a:cs typeface="Times New Roman" panose="02020603050405020304" pitchFamily="18" charset="0"/>
              </a:rPr>
              <a:t>went along with the loss of understanding that climate is a less important driver for societal development (“civilization”, “cultures”) and differences than societal processes. </a:t>
            </a:r>
          </a:p>
          <a:p>
            <a:pPr marL="0" indent="0">
              <a:buNone/>
            </a:pPr>
            <a:r>
              <a:rPr lang="en-US" sz="2800" dirty="0">
                <a:effectLst/>
                <a:latin typeface="Calibri" panose="020F0502020204030204" pitchFamily="34" charset="0"/>
                <a:ea typeface="DengXian" panose="02010600030101010101" pitchFamily="2" charset="-122"/>
                <a:cs typeface="Times New Roman" panose="02020603050405020304" pitchFamily="18" charset="0"/>
              </a:rPr>
              <a:t>Consequently, the large segments of the climate science field tacitly and unknowingly adopts the false concept of climatic determinism.</a:t>
            </a:r>
          </a:p>
          <a:p>
            <a:pPr marL="0" indent="0">
              <a:buNone/>
            </a:pPr>
            <a:r>
              <a:rPr lang="en-US" sz="2800" dirty="0">
                <a:effectLst/>
                <a:latin typeface="Calibri" panose="020F0502020204030204" pitchFamily="34" charset="0"/>
                <a:ea typeface="DengXian" panose="02010600030101010101" pitchFamily="2" charset="-122"/>
                <a:cs typeface="Times New Roman" panose="02020603050405020304" pitchFamily="18" charset="0"/>
              </a:rPr>
              <a:t>Climate science find itself in a “post-normal” condition, which lead to a frequent dominance of political utility over methodical rigor.</a:t>
            </a:r>
            <a:br>
              <a:rPr lang="en-US" dirty="0"/>
            </a:br>
            <a:endParaRPr lang="en-US" dirty="0"/>
          </a:p>
        </p:txBody>
      </p:sp>
      <p:sp>
        <p:nvSpPr>
          <p:cNvPr id="4" name="Foliennummernplatzhalter 3">
            <a:extLst>
              <a:ext uri="{FF2B5EF4-FFF2-40B4-BE49-F238E27FC236}">
                <a16:creationId xmlns:a16="http://schemas.microsoft.com/office/drawing/2014/main" id="{99DE8C76-6356-49F9-A74E-283B810302E8}"/>
              </a:ext>
            </a:extLst>
          </p:cNvPr>
          <p:cNvSpPr>
            <a:spLocks noGrp="1"/>
          </p:cNvSpPr>
          <p:nvPr>
            <p:ph type="sldNum" sz="quarter" idx="12"/>
          </p:nvPr>
        </p:nvSpPr>
        <p:spPr/>
        <p:txBody>
          <a:bodyPr/>
          <a:lstStyle/>
          <a:p>
            <a:fld id="{4EC849A3-4AA5-47F4-8DE0-2424DA08BFA3}" type="slidenum">
              <a:rPr lang="en-US" smtClean="0"/>
              <a:t>13</a:t>
            </a:fld>
            <a:endParaRPr lang="en-US"/>
          </a:p>
        </p:txBody>
      </p:sp>
    </p:spTree>
    <p:extLst>
      <p:ext uri="{BB962C8B-B14F-4D97-AF65-F5344CB8AC3E}">
        <p14:creationId xmlns:p14="http://schemas.microsoft.com/office/powerpoint/2010/main" val="3768972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A5F7CA-0948-4715-A637-4AE7ADCB6952}"/>
              </a:ext>
            </a:extLst>
          </p:cNvPr>
          <p:cNvSpPr>
            <a:spLocks noGrp="1"/>
          </p:cNvSpPr>
          <p:nvPr>
            <p:ph type="title"/>
          </p:nvPr>
        </p:nvSpPr>
        <p:spPr/>
        <p:txBody>
          <a:bodyPr/>
          <a:lstStyle/>
          <a:p>
            <a:r>
              <a:rPr lang="en-US" b="1" dirty="0">
                <a:latin typeface="+mn-lt"/>
              </a:rPr>
              <a:t>The dual face of “climate” – natural world</a:t>
            </a:r>
          </a:p>
        </p:txBody>
      </p:sp>
      <p:sp>
        <p:nvSpPr>
          <p:cNvPr id="3" name="Inhaltsplatzhalter 2">
            <a:extLst>
              <a:ext uri="{FF2B5EF4-FFF2-40B4-BE49-F238E27FC236}">
                <a16:creationId xmlns:a16="http://schemas.microsoft.com/office/drawing/2014/main" id="{0E692E20-D92D-4CD8-B39F-CD790A92347B}"/>
              </a:ext>
            </a:extLst>
          </p:cNvPr>
          <p:cNvSpPr>
            <a:spLocks noGrp="1"/>
          </p:cNvSpPr>
          <p:nvPr>
            <p:ph idx="1"/>
          </p:nvPr>
        </p:nvSpPr>
        <p:spPr>
          <a:xfrm>
            <a:off x="838200" y="1825625"/>
            <a:ext cx="10515600" cy="4667250"/>
          </a:xfrm>
        </p:spPr>
        <p:txBody>
          <a:bodyPr>
            <a:normAutofit/>
          </a:bodyPr>
          <a:lstStyle/>
          <a:p>
            <a:r>
              <a:rPr lang="en-US" sz="2400" dirty="0"/>
              <a:t>On the one hand, climate is a concept of natural sciences, which works with the statistics of weather (in atmosphere and ocean). These statistics are named “climate”. The many components of the climate system interact with each other in complex ways. The almost infinite number of potentially chaotic components makes the climate system to  a stochastic system.</a:t>
            </a:r>
          </a:p>
          <a:p>
            <a:r>
              <a:rPr lang="en-US" sz="2400" dirty="0"/>
              <a:t>As such it is an exciting research field for physical scientists, who succeed in understanding the natural world. This understanding is a scientific construction.</a:t>
            </a:r>
          </a:p>
          <a:p>
            <a:r>
              <a:rPr lang="en-US" sz="2400" dirty="0"/>
              <a:t>In the past decades, we have learned that human activities are changing climate on time scales of tens and hundreds of years.</a:t>
            </a:r>
          </a:p>
        </p:txBody>
      </p:sp>
      <p:sp>
        <p:nvSpPr>
          <p:cNvPr id="4" name="Foliennummernplatzhalter 3">
            <a:extLst>
              <a:ext uri="{FF2B5EF4-FFF2-40B4-BE49-F238E27FC236}">
                <a16:creationId xmlns:a16="http://schemas.microsoft.com/office/drawing/2014/main" id="{E0D972E3-B97F-445D-A621-BFB9E8D0DD97}"/>
              </a:ext>
            </a:extLst>
          </p:cNvPr>
          <p:cNvSpPr>
            <a:spLocks noGrp="1"/>
          </p:cNvSpPr>
          <p:nvPr>
            <p:ph type="sldNum" sz="quarter" idx="12"/>
          </p:nvPr>
        </p:nvSpPr>
        <p:spPr/>
        <p:txBody>
          <a:bodyPr/>
          <a:lstStyle/>
          <a:p>
            <a:fld id="{4EC849A3-4AA5-47F4-8DE0-2424DA08BFA3}" type="slidenum">
              <a:rPr lang="en-US" smtClean="0"/>
              <a:t>14</a:t>
            </a:fld>
            <a:endParaRPr lang="en-US"/>
          </a:p>
        </p:txBody>
      </p:sp>
      <p:sp>
        <p:nvSpPr>
          <p:cNvPr id="6" name="Sprechblase: rechteckig mit abgerundeten Ecken 5">
            <a:extLst>
              <a:ext uri="{FF2B5EF4-FFF2-40B4-BE49-F238E27FC236}">
                <a16:creationId xmlns:a16="http://schemas.microsoft.com/office/drawing/2014/main" id="{81A8272E-FC9A-4A90-8BB8-CB20E227EB02}"/>
              </a:ext>
            </a:extLst>
          </p:cNvPr>
          <p:cNvSpPr/>
          <p:nvPr/>
        </p:nvSpPr>
        <p:spPr>
          <a:xfrm>
            <a:off x="2789921" y="761050"/>
            <a:ext cx="4752209" cy="1671950"/>
          </a:xfrm>
          <a:prstGeom prst="wedgeRoundRectCallout">
            <a:avLst>
              <a:gd name="adj1" fmla="val 87918"/>
              <a:gd name="adj2" fmla="val 14788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word “construction” does not imply arbitrariness. Instead  is </a:t>
            </a:r>
            <a:r>
              <a:rPr lang="en-US" dirty="0" err="1"/>
              <a:t>is</a:t>
            </a:r>
            <a:r>
              <a:rPr lang="en-US" dirty="0"/>
              <a:t> alluding to the process of building knowledge by exploiting past explanations, new data , and peer review.</a:t>
            </a:r>
          </a:p>
          <a:p>
            <a:pPr algn="ctr"/>
            <a:r>
              <a:rPr lang="en-US" dirty="0"/>
              <a:t>There are scientific, and social constructions .</a:t>
            </a:r>
          </a:p>
        </p:txBody>
      </p:sp>
    </p:spTree>
    <p:extLst>
      <p:ext uri="{BB962C8B-B14F-4D97-AF65-F5344CB8AC3E}">
        <p14:creationId xmlns:p14="http://schemas.microsoft.com/office/powerpoint/2010/main" val="353659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A5F7CA-0948-4715-A637-4AE7ADCB6952}"/>
              </a:ext>
            </a:extLst>
          </p:cNvPr>
          <p:cNvSpPr>
            <a:spLocks noGrp="1"/>
          </p:cNvSpPr>
          <p:nvPr>
            <p:ph type="title"/>
          </p:nvPr>
        </p:nvSpPr>
        <p:spPr/>
        <p:txBody>
          <a:bodyPr/>
          <a:lstStyle/>
          <a:p>
            <a:r>
              <a:rPr lang="en-US" b="1" dirty="0">
                <a:latin typeface="+mn-lt"/>
              </a:rPr>
              <a:t>The dual face of “climate” – social world</a:t>
            </a:r>
          </a:p>
        </p:txBody>
      </p:sp>
      <p:sp>
        <p:nvSpPr>
          <p:cNvPr id="3" name="Inhaltsplatzhalter 2">
            <a:extLst>
              <a:ext uri="{FF2B5EF4-FFF2-40B4-BE49-F238E27FC236}">
                <a16:creationId xmlns:a16="http://schemas.microsoft.com/office/drawing/2014/main" id="{0E692E20-D92D-4CD8-B39F-CD790A92347B}"/>
              </a:ext>
            </a:extLst>
          </p:cNvPr>
          <p:cNvSpPr>
            <a:spLocks noGrp="1"/>
          </p:cNvSpPr>
          <p:nvPr>
            <p:ph idx="1"/>
          </p:nvPr>
        </p:nvSpPr>
        <p:spPr/>
        <p:txBody>
          <a:bodyPr>
            <a:normAutofit/>
          </a:bodyPr>
          <a:lstStyle/>
          <a:p>
            <a:r>
              <a:rPr lang="en-US" sz="2400" dirty="0"/>
              <a:t>On the other hand, climate is impacting societies and ecosystems.</a:t>
            </a:r>
          </a:p>
          <a:p>
            <a:r>
              <a:rPr lang="en-US" sz="2400" dirty="0"/>
              <a:t>Besides the “real impacts”, there are the social perceptions and social constructions.</a:t>
            </a:r>
          </a:p>
          <a:p>
            <a:r>
              <a:rPr lang="en-US" sz="2400" dirty="0"/>
              <a:t>These constructions describe a strong vulnerability of societies' and ecosystems to changing climatic conditions</a:t>
            </a:r>
          </a:p>
          <a:p>
            <a:endParaRPr lang="en-US" sz="2400" dirty="0"/>
          </a:p>
          <a:p>
            <a:pPr marL="0" indent="0">
              <a:buNone/>
            </a:pPr>
            <a:r>
              <a:rPr lang="en-US" sz="2400" dirty="0"/>
              <a:t>This leads to competing constructions, which inform society and the political decision processes.</a:t>
            </a:r>
          </a:p>
        </p:txBody>
      </p:sp>
      <p:sp>
        <p:nvSpPr>
          <p:cNvPr id="4" name="Foliennummernplatzhalter 3">
            <a:extLst>
              <a:ext uri="{FF2B5EF4-FFF2-40B4-BE49-F238E27FC236}">
                <a16:creationId xmlns:a16="http://schemas.microsoft.com/office/drawing/2014/main" id="{62ECE0CE-43B9-4AF8-B214-46DC44412F2B}"/>
              </a:ext>
            </a:extLst>
          </p:cNvPr>
          <p:cNvSpPr>
            <a:spLocks noGrp="1"/>
          </p:cNvSpPr>
          <p:nvPr>
            <p:ph type="sldNum" sz="quarter" idx="12"/>
          </p:nvPr>
        </p:nvSpPr>
        <p:spPr/>
        <p:txBody>
          <a:bodyPr/>
          <a:lstStyle/>
          <a:p>
            <a:fld id="{4EC849A3-4AA5-47F4-8DE0-2424DA08BFA3}" type="slidenum">
              <a:rPr lang="en-US" smtClean="0"/>
              <a:t>15</a:t>
            </a:fld>
            <a:endParaRPr lang="en-US"/>
          </a:p>
        </p:txBody>
      </p:sp>
    </p:spTree>
    <p:extLst>
      <p:ext uri="{BB962C8B-B14F-4D97-AF65-F5344CB8AC3E}">
        <p14:creationId xmlns:p14="http://schemas.microsoft.com/office/powerpoint/2010/main" val="2199409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4" descr="japan"/>
          <p:cNvPicPr>
            <a:picLocks noChangeAspect="1" noChangeArrowheads="1"/>
          </p:cNvPicPr>
          <p:nvPr/>
        </p:nvPicPr>
        <p:blipFill>
          <a:blip r:embed="rId3" cstate="print"/>
          <a:srcRect/>
          <a:stretch>
            <a:fillRect/>
          </a:stretch>
        </p:blipFill>
        <p:spPr bwMode="auto">
          <a:xfrm>
            <a:off x="608880" y="1066800"/>
            <a:ext cx="3671887" cy="5354637"/>
          </a:xfrm>
          <a:prstGeom prst="rect">
            <a:avLst/>
          </a:prstGeom>
          <a:noFill/>
          <a:ln w="9525">
            <a:noFill/>
            <a:miter lim="800000"/>
            <a:headEnd/>
            <a:tailEnd/>
          </a:ln>
        </p:spPr>
      </p:pic>
      <p:pic>
        <p:nvPicPr>
          <p:cNvPr id="118787" name="Picture 6" descr="low"/>
          <p:cNvPicPr>
            <a:picLocks noChangeAspect="1" noChangeArrowheads="1"/>
          </p:cNvPicPr>
          <p:nvPr/>
        </p:nvPicPr>
        <p:blipFill>
          <a:blip r:embed="rId4" cstate="print"/>
          <a:srcRect/>
          <a:stretch>
            <a:fillRect/>
          </a:stretch>
        </p:blipFill>
        <p:spPr bwMode="auto">
          <a:xfrm>
            <a:off x="6900434" y="4724401"/>
            <a:ext cx="4843463" cy="1262063"/>
          </a:xfrm>
          <a:prstGeom prst="rect">
            <a:avLst/>
          </a:prstGeom>
          <a:noFill/>
          <a:ln w="9525">
            <a:noFill/>
            <a:miter lim="800000"/>
            <a:headEnd/>
            <a:tailEnd/>
          </a:ln>
        </p:spPr>
      </p:pic>
      <p:sp>
        <p:nvSpPr>
          <p:cNvPr id="118788" name="Text Box 7"/>
          <p:cNvSpPr txBox="1">
            <a:spLocks noChangeArrowheads="1"/>
          </p:cNvSpPr>
          <p:nvPr/>
        </p:nvSpPr>
        <p:spPr bwMode="auto">
          <a:xfrm>
            <a:off x="7260797" y="4868864"/>
            <a:ext cx="2116137" cy="346075"/>
          </a:xfrm>
          <a:prstGeom prst="rect">
            <a:avLst/>
          </a:prstGeom>
          <a:noFill/>
          <a:ln w="9525">
            <a:noFill/>
            <a:miter lim="800000"/>
            <a:headEnd/>
            <a:tailEnd/>
          </a:ln>
        </p:spPr>
        <p:txBody>
          <a:bodyPr>
            <a:spAutoFit/>
          </a:bodyPr>
          <a:lstStyle/>
          <a:p>
            <a:pPr>
              <a:lnSpc>
                <a:spcPts val="2000"/>
              </a:lnSpc>
              <a:spcBef>
                <a:spcPct val="50000"/>
              </a:spcBef>
            </a:pPr>
            <a:r>
              <a:rPr lang="en-GB" sz="1600">
                <a:solidFill>
                  <a:srgbClr val="0000CC"/>
                </a:solidFill>
              </a:rPr>
              <a:t>Lund</a:t>
            </a:r>
            <a:r>
              <a:rPr lang="en-GB" sz="1600">
                <a:solidFill>
                  <a:srgbClr val="515151"/>
                </a:solidFill>
              </a:rPr>
              <a:t> and </a:t>
            </a:r>
            <a:r>
              <a:rPr lang="en-GB" sz="1600">
                <a:solidFill>
                  <a:srgbClr val="FF0000"/>
                </a:solidFill>
              </a:rPr>
              <a:t>Stockholm</a:t>
            </a:r>
          </a:p>
        </p:txBody>
      </p:sp>
      <p:sp>
        <p:nvSpPr>
          <p:cNvPr id="118789" name="Text Box 8"/>
          <p:cNvSpPr txBox="1">
            <a:spLocks noChangeArrowheads="1"/>
          </p:cNvSpPr>
          <p:nvPr/>
        </p:nvSpPr>
        <p:spPr bwMode="auto">
          <a:xfrm>
            <a:off x="1524000" y="0"/>
            <a:ext cx="9144000" cy="1066800"/>
          </a:xfrm>
          <a:prstGeom prst="rect">
            <a:avLst/>
          </a:prstGeom>
          <a:noFill/>
          <a:ln w="9525">
            <a:noFill/>
            <a:miter lim="800000"/>
            <a:headEnd/>
            <a:tailEnd/>
          </a:ln>
        </p:spPr>
        <p:txBody>
          <a:bodyPr>
            <a:spAutoFit/>
          </a:bodyPr>
          <a:lstStyle/>
          <a:p>
            <a:pPr algn="r">
              <a:spcBef>
                <a:spcPct val="50000"/>
              </a:spcBef>
            </a:pPr>
            <a:r>
              <a:rPr lang="de-DE" sz="3200" b="1"/>
              <a:t>Two different construction of „climate change“ – scientific and cultural – which is more powerful?</a:t>
            </a:r>
          </a:p>
        </p:txBody>
      </p:sp>
      <p:sp>
        <p:nvSpPr>
          <p:cNvPr id="118790" name="Text Box 9"/>
          <p:cNvSpPr txBox="1">
            <a:spLocks noChangeArrowheads="1"/>
          </p:cNvSpPr>
          <p:nvPr/>
        </p:nvSpPr>
        <p:spPr bwMode="auto">
          <a:xfrm>
            <a:off x="4280767" y="1085850"/>
            <a:ext cx="4464050" cy="366712"/>
          </a:xfrm>
          <a:prstGeom prst="rect">
            <a:avLst/>
          </a:prstGeom>
          <a:noFill/>
          <a:ln w="9525">
            <a:noFill/>
            <a:miter lim="800000"/>
            <a:headEnd/>
            <a:tailEnd/>
          </a:ln>
        </p:spPr>
        <p:txBody>
          <a:bodyPr>
            <a:spAutoFit/>
          </a:bodyPr>
          <a:lstStyle/>
          <a:p>
            <a:pPr>
              <a:spcBef>
                <a:spcPct val="50000"/>
              </a:spcBef>
            </a:pPr>
            <a:r>
              <a:rPr lang="de-DE" b="1" dirty="0"/>
              <a:t>Cultural</a:t>
            </a:r>
            <a:r>
              <a:rPr lang="de-DE" dirty="0"/>
              <a:t>: „Klimakatastrophe“</a:t>
            </a:r>
          </a:p>
        </p:txBody>
      </p:sp>
      <p:sp>
        <p:nvSpPr>
          <p:cNvPr id="118791" name="Text Box 10"/>
          <p:cNvSpPr txBox="1">
            <a:spLocks noChangeArrowheads="1"/>
          </p:cNvSpPr>
          <p:nvPr/>
        </p:nvSpPr>
        <p:spPr bwMode="auto">
          <a:xfrm>
            <a:off x="7035994" y="1628775"/>
            <a:ext cx="4617415" cy="923330"/>
          </a:xfrm>
          <a:prstGeom prst="rect">
            <a:avLst/>
          </a:prstGeom>
          <a:noFill/>
          <a:ln w="9525">
            <a:noFill/>
            <a:miter lim="800000"/>
            <a:headEnd/>
            <a:tailEnd/>
          </a:ln>
        </p:spPr>
        <p:txBody>
          <a:bodyPr wrap="square">
            <a:spAutoFit/>
          </a:bodyPr>
          <a:lstStyle/>
          <a:p>
            <a:pPr algn="r">
              <a:spcBef>
                <a:spcPct val="50000"/>
              </a:spcBef>
            </a:pPr>
            <a:r>
              <a:rPr lang="de-DE" b="1" dirty="0"/>
              <a:t>Scientific</a:t>
            </a:r>
            <a:r>
              <a:rPr lang="de-DE" dirty="0"/>
              <a:t>: man-made </a:t>
            </a:r>
            <a:r>
              <a:rPr lang="de-DE" dirty="0" err="1"/>
              <a:t>change</a:t>
            </a:r>
            <a:r>
              <a:rPr lang="de-DE" dirty="0"/>
              <a:t> </a:t>
            </a:r>
            <a:r>
              <a:rPr lang="de-DE" dirty="0" err="1"/>
              <a:t>is</a:t>
            </a:r>
            <a:r>
              <a:rPr lang="de-DE" dirty="0"/>
              <a:t> real, </a:t>
            </a:r>
            <a:r>
              <a:rPr lang="de-DE" dirty="0" err="1"/>
              <a:t>can</a:t>
            </a:r>
            <a:r>
              <a:rPr lang="de-DE" dirty="0"/>
              <a:t> </a:t>
            </a:r>
            <a:r>
              <a:rPr lang="de-DE" dirty="0" err="1"/>
              <a:t>be</a:t>
            </a:r>
            <a:r>
              <a:rPr lang="de-DE" dirty="0"/>
              <a:t> </a:t>
            </a:r>
            <a:r>
              <a:rPr lang="de-DE" dirty="0" err="1"/>
              <a:t>mitigated</a:t>
            </a:r>
            <a:r>
              <a:rPr lang="de-DE" dirty="0"/>
              <a:t> </a:t>
            </a:r>
            <a:r>
              <a:rPr lang="de-DE" dirty="0" err="1"/>
              <a:t>to</a:t>
            </a:r>
            <a:r>
              <a:rPr lang="de-DE" dirty="0"/>
              <a:t> </a:t>
            </a:r>
            <a:r>
              <a:rPr lang="de-DE" dirty="0" err="1"/>
              <a:t>some</a:t>
            </a:r>
            <a:r>
              <a:rPr lang="de-DE" dirty="0"/>
              <a:t> </a:t>
            </a:r>
            <a:r>
              <a:rPr lang="de-DE" dirty="0" err="1"/>
              <a:t>extent</a:t>
            </a:r>
            <a:r>
              <a:rPr lang="de-DE" dirty="0"/>
              <a:t> but not </a:t>
            </a:r>
            <a:r>
              <a:rPr lang="de-DE" dirty="0" err="1"/>
              <a:t>completely</a:t>
            </a:r>
            <a:r>
              <a:rPr lang="de-DE" dirty="0"/>
              <a:t> </a:t>
            </a:r>
            <a:r>
              <a:rPr lang="de-DE" dirty="0" err="1"/>
              <a:t>avoided</a:t>
            </a:r>
            <a:r>
              <a:rPr lang="de-DE" dirty="0"/>
              <a:t>. </a:t>
            </a:r>
            <a:r>
              <a:rPr lang="de-DE" dirty="0" err="1"/>
              <a:t>Some</a:t>
            </a:r>
            <a:r>
              <a:rPr lang="de-DE" dirty="0"/>
              <a:t> Adaptation </a:t>
            </a:r>
            <a:r>
              <a:rPr lang="de-DE" dirty="0" err="1"/>
              <a:t>is</a:t>
            </a:r>
            <a:r>
              <a:rPr lang="de-DE" dirty="0"/>
              <a:t> </a:t>
            </a:r>
            <a:r>
              <a:rPr lang="de-DE" dirty="0" err="1"/>
              <a:t>needd</a:t>
            </a:r>
            <a:endParaRPr lang="de-DE" dirty="0"/>
          </a:p>
        </p:txBody>
      </p:sp>
      <p:sp>
        <p:nvSpPr>
          <p:cNvPr id="118792" name="Text Box 11"/>
          <p:cNvSpPr txBox="1">
            <a:spLocks noChangeArrowheads="1"/>
          </p:cNvSpPr>
          <p:nvPr/>
        </p:nvSpPr>
        <p:spPr bwMode="auto">
          <a:xfrm>
            <a:off x="9912927" y="5949952"/>
            <a:ext cx="2064332" cy="369332"/>
          </a:xfrm>
          <a:prstGeom prst="rect">
            <a:avLst/>
          </a:prstGeom>
          <a:solidFill>
            <a:schemeClr val="bg1"/>
          </a:solidFill>
          <a:ln w="9525">
            <a:noFill/>
            <a:miter lim="800000"/>
            <a:headEnd/>
            <a:tailEnd/>
          </a:ln>
        </p:spPr>
        <p:txBody>
          <a:bodyPr wrap="square">
            <a:spAutoFit/>
          </a:bodyPr>
          <a:lstStyle/>
          <a:p>
            <a:pPr>
              <a:spcBef>
                <a:spcPct val="50000"/>
              </a:spcBef>
            </a:pPr>
            <a:r>
              <a:rPr lang="de-DE" dirty="0"/>
              <a:t>              Storms</a:t>
            </a:r>
          </a:p>
        </p:txBody>
      </p:sp>
      <p:pic>
        <p:nvPicPr>
          <p:cNvPr id="118793" name="Picture 10"/>
          <p:cNvPicPr>
            <a:picLocks noChangeAspect="1" noChangeArrowheads="1"/>
          </p:cNvPicPr>
          <p:nvPr/>
        </p:nvPicPr>
        <p:blipFill>
          <a:blip r:embed="rId5" cstate="print"/>
          <a:srcRect/>
          <a:stretch>
            <a:fillRect/>
          </a:stretch>
        </p:blipFill>
        <p:spPr bwMode="auto">
          <a:xfrm>
            <a:off x="8405384" y="2643189"/>
            <a:ext cx="3095625" cy="2071687"/>
          </a:xfrm>
          <a:prstGeom prst="rect">
            <a:avLst/>
          </a:prstGeom>
          <a:noFill/>
          <a:ln w="9525">
            <a:noFill/>
            <a:miter lim="800000"/>
            <a:headEnd/>
            <a:tailEnd/>
          </a:ln>
        </p:spPr>
      </p:pic>
      <p:sp>
        <p:nvSpPr>
          <p:cNvPr id="4" name="Foliennummernplatzhalter 3">
            <a:extLst>
              <a:ext uri="{FF2B5EF4-FFF2-40B4-BE49-F238E27FC236}">
                <a16:creationId xmlns:a16="http://schemas.microsoft.com/office/drawing/2014/main" id="{BAB87111-93A0-4058-9724-2A297CB14B94}"/>
              </a:ext>
            </a:extLst>
          </p:cNvPr>
          <p:cNvSpPr>
            <a:spLocks noGrp="1"/>
          </p:cNvSpPr>
          <p:nvPr>
            <p:ph type="sldNum" sz="quarter" idx="12"/>
          </p:nvPr>
        </p:nvSpPr>
        <p:spPr/>
        <p:txBody>
          <a:bodyPr/>
          <a:lstStyle/>
          <a:p>
            <a:fld id="{CFA63F83-45C1-4EDA-8487-1B7263A49B7C}" type="slidenum">
              <a:rPr lang="de-DE" smtClean="0"/>
              <a:t>16</a:t>
            </a:fld>
            <a:endParaRPr lang="de-DE"/>
          </a:p>
        </p:txBody>
      </p:sp>
    </p:spTree>
    <p:extLst>
      <p:ext uri="{BB962C8B-B14F-4D97-AF65-F5344CB8AC3E}">
        <p14:creationId xmlns:p14="http://schemas.microsoft.com/office/powerpoint/2010/main" val="692652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3"/>
          <p:cNvSpPr>
            <a:spLocks noGrp="1" noChangeArrowheads="1"/>
          </p:cNvSpPr>
          <p:nvPr>
            <p:ph type="body" idx="4294967295"/>
          </p:nvPr>
        </p:nvSpPr>
        <p:spPr>
          <a:xfrm>
            <a:off x="718457" y="1052736"/>
            <a:ext cx="10660743" cy="5472608"/>
          </a:xfrm>
          <a:ln/>
        </p:spPr>
        <p:txBody>
          <a:bodyPr>
            <a:normAutofit/>
          </a:bodyPr>
          <a:lstStyle/>
          <a:p>
            <a:pPr>
              <a:lnSpc>
                <a:spcPct val="110000"/>
              </a:lnSpc>
            </a:pPr>
            <a:r>
              <a:rPr lang="en-US" sz="2400" dirty="0">
                <a:cs typeface="Arial" pitchFamily="34" charset="0"/>
              </a:rPr>
              <a:t>The science-policy/public interaction is not an issue of „knowledge speaks to power“.</a:t>
            </a:r>
          </a:p>
          <a:p>
            <a:pPr>
              <a:lnSpc>
                <a:spcPct val="110000"/>
              </a:lnSpc>
            </a:pPr>
            <a:r>
              <a:rPr lang="en-US" sz="2400" dirty="0">
                <a:cs typeface="Arial" pitchFamily="34" charset="0"/>
              </a:rPr>
              <a:t>The problem is not that the public is stupid or uneducated. The idea of the “gap model”, according to which people simply do  not understand the problem, but will draw the right conclusions when taught accordingly, is false. </a:t>
            </a:r>
          </a:p>
          <a:p>
            <a:pPr>
              <a:lnSpc>
                <a:spcPct val="110000"/>
              </a:lnSpc>
            </a:pPr>
            <a:r>
              <a:rPr lang="en-US" sz="2400" dirty="0">
                <a:cs typeface="Arial" pitchFamily="34" charset="0"/>
              </a:rPr>
              <a:t>The problem is that the scientific knowledge is confronted on the „explanation marked“ with other forms of knowledge (pre-scientific, outdated; traditional, morphed by different interests). Scientific knowledge does not necessarily “win” this competition.</a:t>
            </a:r>
          </a:p>
          <a:p>
            <a:pPr>
              <a:lnSpc>
                <a:spcPct val="110000"/>
              </a:lnSpc>
            </a:pPr>
            <a:r>
              <a:rPr lang="en-US" sz="2400" dirty="0">
                <a:cs typeface="Arial" pitchFamily="34" charset="0"/>
              </a:rPr>
              <a:t>The social process „science“ is influenced by these other knowledge forms.</a:t>
            </a:r>
          </a:p>
          <a:p>
            <a:pPr>
              <a:lnSpc>
                <a:spcPct val="110000"/>
              </a:lnSpc>
            </a:pPr>
            <a:r>
              <a:rPr lang="en-US" sz="2400" dirty="0">
                <a:cs typeface="Arial" pitchFamily="34" charset="0"/>
              </a:rPr>
              <a:t>Science can not be objective but </a:t>
            </a:r>
            <a:r>
              <a:rPr lang="en-US" sz="2400" i="1" dirty="0">
                <a:cs typeface="Arial" pitchFamily="34" charset="0"/>
              </a:rPr>
              <a:t>should</a:t>
            </a:r>
            <a:r>
              <a:rPr lang="en-US" sz="2400" dirty="0">
                <a:cs typeface="Arial" pitchFamily="34" charset="0"/>
              </a:rPr>
              <a:t> nevertheless strive to be so. </a:t>
            </a:r>
          </a:p>
        </p:txBody>
      </p:sp>
      <p:sp>
        <p:nvSpPr>
          <p:cNvPr id="124931" name="Text Box 4"/>
          <p:cNvSpPr txBox="1">
            <a:spLocks noChangeArrowheads="1"/>
          </p:cNvSpPr>
          <p:nvPr/>
        </p:nvSpPr>
        <p:spPr bwMode="auto">
          <a:xfrm>
            <a:off x="3716587" y="202631"/>
            <a:ext cx="4608513" cy="584775"/>
          </a:xfrm>
          <a:prstGeom prst="rect">
            <a:avLst/>
          </a:prstGeom>
          <a:noFill/>
          <a:ln w="9525">
            <a:noFill/>
            <a:miter lim="800000"/>
            <a:headEnd/>
            <a:tailEnd/>
          </a:ln>
        </p:spPr>
        <p:txBody>
          <a:bodyPr wrap="square">
            <a:spAutoFit/>
          </a:bodyPr>
          <a:lstStyle/>
          <a:p>
            <a:pPr algn="ctr">
              <a:spcBef>
                <a:spcPct val="50000"/>
              </a:spcBef>
            </a:pPr>
            <a:r>
              <a:rPr lang="en-US" sz="3200" b="1" dirty="0">
                <a:cs typeface="Arial" pitchFamily="34" charset="0"/>
              </a:rPr>
              <a:t>Knowledge market</a:t>
            </a:r>
          </a:p>
        </p:txBody>
      </p:sp>
      <p:sp>
        <p:nvSpPr>
          <p:cNvPr id="4" name="Foliennummernplatzhalter 3">
            <a:extLst>
              <a:ext uri="{FF2B5EF4-FFF2-40B4-BE49-F238E27FC236}">
                <a16:creationId xmlns:a16="http://schemas.microsoft.com/office/drawing/2014/main" id="{DC34CB65-206F-4F4D-BBC6-0D6D30A99B41}"/>
              </a:ext>
            </a:extLst>
          </p:cNvPr>
          <p:cNvSpPr>
            <a:spLocks noGrp="1"/>
          </p:cNvSpPr>
          <p:nvPr>
            <p:ph type="sldNum" sz="quarter" idx="12"/>
          </p:nvPr>
        </p:nvSpPr>
        <p:spPr/>
        <p:txBody>
          <a:bodyPr/>
          <a:lstStyle/>
          <a:p>
            <a:fld id="{CFA63F83-45C1-4EDA-8487-1B7263A49B7C}" type="slidenum">
              <a:rPr lang="de-DE" smtClean="0"/>
              <a:t>17</a:t>
            </a:fld>
            <a:endParaRPr lang="de-DE"/>
          </a:p>
        </p:txBody>
      </p:sp>
    </p:spTree>
    <p:extLst>
      <p:ext uri="{BB962C8B-B14F-4D97-AF65-F5344CB8AC3E}">
        <p14:creationId xmlns:p14="http://schemas.microsoft.com/office/powerpoint/2010/main" val="517434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209800" y="115889"/>
            <a:ext cx="7772400" cy="681037"/>
          </a:xfrm>
        </p:spPr>
        <p:txBody>
          <a:bodyPr anchor="t">
            <a:normAutofit/>
          </a:bodyPr>
          <a:lstStyle/>
          <a:p>
            <a:pPr algn="ctr" eaLnBrk="1" hangingPunct="1"/>
            <a:r>
              <a:rPr lang="en-GB" sz="3600" b="1" dirty="0" err="1">
                <a:latin typeface="+mn-lt"/>
              </a:rPr>
              <a:t>Postnormal</a:t>
            </a:r>
            <a:r>
              <a:rPr lang="en-GB" sz="3600" b="1" dirty="0">
                <a:latin typeface="+mn-lt"/>
              </a:rPr>
              <a:t> science</a:t>
            </a:r>
          </a:p>
        </p:txBody>
      </p:sp>
      <p:sp>
        <p:nvSpPr>
          <p:cNvPr id="25603" name="Text Box 3"/>
          <p:cNvSpPr txBox="1">
            <a:spLocks noChangeArrowheads="1"/>
          </p:cNvSpPr>
          <p:nvPr/>
        </p:nvSpPr>
        <p:spPr bwMode="auto">
          <a:xfrm>
            <a:off x="348343" y="896449"/>
            <a:ext cx="5676221" cy="5478423"/>
          </a:xfrm>
          <a:prstGeom prst="rect">
            <a:avLst/>
          </a:prstGeom>
          <a:noFill/>
          <a:ln w="9525">
            <a:noFill/>
            <a:miter lim="800000"/>
            <a:headEnd/>
            <a:tailEnd/>
          </a:ln>
        </p:spPr>
        <p:txBody>
          <a:bodyPr wrap="square">
            <a:spAutoFit/>
          </a:bodyPr>
          <a:lstStyle/>
          <a:p>
            <a:pPr>
              <a:spcBef>
                <a:spcPct val="50000"/>
              </a:spcBef>
            </a:pPr>
            <a:r>
              <a:rPr lang="en-GB" sz="2800" dirty="0"/>
              <a:t>Jerry </a:t>
            </a:r>
            <a:r>
              <a:rPr lang="en-GB" sz="2800" dirty="0" err="1"/>
              <a:t>Ravetz</a:t>
            </a:r>
            <a:r>
              <a:rPr lang="en-GB" sz="2800" dirty="0"/>
              <a:t>, Silvio </a:t>
            </a:r>
            <a:r>
              <a:rPr lang="en-GB" sz="2800" dirty="0" err="1"/>
              <a:t>Funtowicz</a:t>
            </a:r>
            <a:r>
              <a:rPr lang="en-GB" sz="2800" dirty="0"/>
              <a:t>, 1986 and earlier</a:t>
            </a:r>
          </a:p>
          <a:p>
            <a:pPr>
              <a:spcBef>
                <a:spcPct val="50000"/>
              </a:spcBef>
            </a:pPr>
            <a:r>
              <a:rPr lang="en-GB" sz="2800" dirty="0"/>
              <a:t>State of science, when </a:t>
            </a:r>
            <a:r>
              <a:rPr lang="en-GB" sz="2800" i="1" dirty="0"/>
              <a:t>facts uncertain, values in dispute, stakes high and decisions urgent.</a:t>
            </a:r>
          </a:p>
          <a:p>
            <a:pPr>
              <a:spcBef>
                <a:spcPct val="50000"/>
              </a:spcBef>
            </a:pPr>
            <a:r>
              <a:rPr lang="en-GB" sz="2800" dirty="0"/>
              <a:t>In this state, science is not only done for reasons for curiosity but is asked for as support for preconceived value-based agendas.</a:t>
            </a:r>
          </a:p>
          <a:p>
            <a:pPr>
              <a:spcBef>
                <a:spcPct val="50000"/>
              </a:spcBef>
            </a:pPr>
            <a:r>
              <a:rPr lang="en-GB" sz="2800" b="1" dirty="0"/>
              <a:t>Climate Science is in a post-normal phase </a:t>
            </a:r>
            <a:r>
              <a:rPr lang="en-GB" sz="2000" dirty="0"/>
              <a:t>(Bray and  von Storch, 1999)</a:t>
            </a:r>
          </a:p>
        </p:txBody>
      </p:sp>
      <p:sp>
        <p:nvSpPr>
          <p:cNvPr id="25604" name="Text Box 3"/>
          <p:cNvSpPr txBox="1">
            <a:spLocks noChangeArrowheads="1"/>
          </p:cNvSpPr>
          <p:nvPr/>
        </p:nvSpPr>
        <p:spPr bwMode="auto">
          <a:xfrm>
            <a:off x="6096000" y="1032742"/>
            <a:ext cx="5834743" cy="5078313"/>
          </a:xfrm>
          <a:prstGeom prst="rect">
            <a:avLst/>
          </a:prstGeom>
          <a:noFill/>
          <a:ln w="9525">
            <a:noFill/>
            <a:miter lim="800000"/>
            <a:headEnd/>
            <a:tailEnd/>
          </a:ln>
        </p:spPr>
        <p:txBody>
          <a:bodyPr wrap="square">
            <a:spAutoFit/>
          </a:bodyPr>
          <a:lstStyle/>
          <a:p>
            <a:pPr>
              <a:spcBef>
                <a:spcPct val="50000"/>
              </a:spcBef>
            </a:pPr>
            <a:r>
              <a:rPr lang="en-GB" sz="2400" dirty="0">
                <a:solidFill>
                  <a:srgbClr val="FF0000"/>
                </a:solidFill>
                <a:latin typeface="Cambria" pitchFamily="18" charset="0"/>
              </a:rPr>
              <a:t>facts uncertain</a:t>
            </a:r>
            <a:r>
              <a:rPr lang="en-GB" sz="2400" i="1" dirty="0">
                <a:latin typeface="Cambria" pitchFamily="18" charset="0"/>
              </a:rPr>
              <a:t>: e.g. sensitivity of global mean temperature to doubling of CO2 concentration</a:t>
            </a:r>
          </a:p>
          <a:p>
            <a:pPr>
              <a:spcBef>
                <a:spcPct val="50000"/>
              </a:spcBef>
            </a:pPr>
            <a:r>
              <a:rPr lang="en-GB" sz="2400" dirty="0">
                <a:solidFill>
                  <a:srgbClr val="FF0000"/>
                </a:solidFill>
                <a:latin typeface="Cambria" pitchFamily="18" charset="0"/>
              </a:rPr>
              <a:t>values in dispute</a:t>
            </a:r>
            <a:r>
              <a:rPr lang="en-GB" sz="2400" i="1" dirty="0">
                <a:latin typeface="Cambria" pitchFamily="18" charset="0"/>
              </a:rPr>
              <a:t>, e.g., do we cement the world according to our present preferences or do we accept a generationally dynamical development?</a:t>
            </a:r>
          </a:p>
          <a:p>
            <a:pPr>
              <a:spcBef>
                <a:spcPct val="50000"/>
              </a:spcBef>
            </a:pPr>
            <a:r>
              <a:rPr lang="en-GB" sz="2400" dirty="0">
                <a:solidFill>
                  <a:srgbClr val="FF0000"/>
                </a:solidFill>
                <a:latin typeface="Cambria" pitchFamily="18" charset="0"/>
              </a:rPr>
              <a:t>stakes high</a:t>
            </a:r>
            <a:r>
              <a:rPr lang="en-GB" sz="2400" i="1" dirty="0">
                <a:latin typeface="Cambria" pitchFamily="18" charset="0"/>
              </a:rPr>
              <a:t>, e.g., costs for re-organizing global energy market and future damages</a:t>
            </a:r>
          </a:p>
          <a:p>
            <a:pPr>
              <a:spcBef>
                <a:spcPct val="50000"/>
              </a:spcBef>
            </a:pPr>
            <a:r>
              <a:rPr lang="en-GB" sz="2400" dirty="0">
                <a:solidFill>
                  <a:srgbClr val="FF0000"/>
                </a:solidFill>
                <a:latin typeface="Cambria" pitchFamily="18" charset="0"/>
              </a:rPr>
              <a:t>decisions urgent</a:t>
            </a:r>
            <a:r>
              <a:rPr lang="en-GB" sz="2400" i="1" dirty="0">
                <a:latin typeface="Cambria" pitchFamily="18" charset="0"/>
              </a:rPr>
              <a:t>, e.g., to be efficient, re-organization of  e.g. traffic must be begun now.</a:t>
            </a:r>
          </a:p>
        </p:txBody>
      </p:sp>
      <p:sp>
        <p:nvSpPr>
          <p:cNvPr id="4" name="Foliennummernplatzhalter 3">
            <a:extLst>
              <a:ext uri="{FF2B5EF4-FFF2-40B4-BE49-F238E27FC236}">
                <a16:creationId xmlns:a16="http://schemas.microsoft.com/office/drawing/2014/main" id="{0D7FD99C-A683-4AB9-8CC7-4F564385A70C}"/>
              </a:ext>
            </a:extLst>
          </p:cNvPr>
          <p:cNvSpPr>
            <a:spLocks noGrp="1"/>
          </p:cNvSpPr>
          <p:nvPr>
            <p:ph type="sldNum" sz="quarter" idx="12"/>
          </p:nvPr>
        </p:nvSpPr>
        <p:spPr/>
        <p:txBody>
          <a:bodyPr/>
          <a:lstStyle/>
          <a:p>
            <a:fld id="{CFA63F83-45C1-4EDA-8487-1B7263A49B7C}" type="slidenum">
              <a:rPr lang="de-DE" smtClean="0"/>
              <a:t>18</a:t>
            </a:fld>
            <a:endParaRPr lang="de-DE" dirty="0"/>
          </a:p>
        </p:txBody>
      </p:sp>
      <p:pic>
        <p:nvPicPr>
          <p:cNvPr id="10" name="Grafik 9">
            <a:extLst>
              <a:ext uri="{FF2B5EF4-FFF2-40B4-BE49-F238E27FC236}">
                <a16:creationId xmlns:a16="http://schemas.microsoft.com/office/drawing/2014/main" id="{C66E29CD-2B22-4969-9CBB-3190567C5091}"/>
              </a:ext>
            </a:extLst>
          </p:cNvPr>
          <p:cNvPicPr>
            <a:picLocks noChangeAspect="1"/>
          </p:cNvPicPr>
          <p:nvPr/>
        </p:nvPicPr>
        <p:blipFill>
          <a:blip r:embed="rId3"/>
          <a:stretch>
            <a:fillRect/>
          </a:stretch>
        </p:blipFill>
        <p:spPr>
          <a:xfrm>
            <a:off x="6024564" y="896450"/>
            <a:ext cx="5834743" cy="5080000"/>
          </a:xfrm>
          <a:prstGeom prst="rect">
            <a:avLst/>
          </a:prstGeom>
        </p:spPr>
      </p:pic>
      <p:sp>
        <p:nvSpPr>
          <p:cNvPr id="11" name="Textfeld 10">
            <a:extLst>
              <a:ext uri="{FF2B5EF4-FFF2-40B4-BE49-F238E27FC236}">
                <a16:creationId xmlns:a16="http://schemas.microsoft.com/office/drawing/2014/main" id="{720E0768-64A8-43BB-8364-454358BA464D}"/>
              </a:ext>
            </a:extLst>
          </p:cNvPr>
          <p:cNvSpPr txBox="1"/>
          <p:nvPr/>
        </p:nvSpPr>
        <p:spPr>
          <a:xfrm>
            <a:off x="6183086" y="6009747"/>
            <a:ext cx="5660571" cy="338554"/>
          </a:xfrm>
          <a:prstGeom prst="rect">
            <a:avLst/>
          </a:prstGeom>
          <a:noFill/>
        </p:spPr>
        <p:txBody>
          <a:bodyPr wrap="square" rtlCol="0">
            <a:spAutoFit/>
          </a:bodyPr>
          <a:lstStyle/>
          <a:p>
            <a:pPr algn="ctr"/>
            <a:r>
              <a:rPr lang="en-US" sz="1600" i="1" dirty="0"/>
              <a:t>Silvio Funtowicz and Jerry Ravetz</a:t>
            </a:r>
          </a:p>
        </p:txBody>
      </p:sp>
    </p:spTree>
    <p:extLst>
      <p:ext uri="{BB962C8B-B14F-4D97-AF65-F5344CB8AC3E}">
        <p14:creationId xmlns:p14="http://schemas.microsoft.com/office/powerpoint/2010/main" val="248296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6" presetClass="exit" presetSubtype="21" fill="hold" grpId="0" nodeType="withEffect">
                                  <p:stCondLst>
                                    <p:cond delay="0"/>
                                  </p:stCondLst>
                                  <p:childTnLst>
                                    <p:animEffect transition="out" filter="barn(inVertical)">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600" b="1" dirty="0">
                <a:latin typeface="+mn-lt"/>
              </a:rPr>
              <a:t>Predictions based on post-normal conditions</a:t>
            </a:r>
          </a:p>
        </p:txBody>
      </p:sp>
      <p:sp>
        <p:nvSpPr>
          <p:cNvPr id="3" name="Inhaltsplatzhalter 2"/>
          <p:cNvSpPr>
            <a:spLocks noGrp="1"/>
          </p:cNvSpPr>
          <p:nvPr>
            <p:ph idx="1"/>
          </p:nvPr>
        </p:nvSpPr>
        <p:spPr/>
        <p:txBody>
          <a:bodyPr>
            <a:normAutofit/>
          </a:bodyPr>
          <a:lstStyle/>
          <a:p>
            <a:r>
              <a:rPr lang="en-US" sz="2400" dirty="0"/>
              <a:t>Science is „de-</a:t>
            </a:r>
            <a:r>
              <a:rPr lang="en-US" sz="2400" dirty="0" err="1"/>
              <a:t>scientized</a:t>
            </a:r>
            <a:r>
              <a:rPr lang="en-US" sz="2400" dirty="0"/>
              <a:t>“, and „politicized“.</a:t>
            </a:r>
          </a:p>
          <a:p>
            <a:r>
              <a:rPr lang="en-US" sz="2400" dirty="0"/>
              <a:t>Policy is „de-politicized“, and „</a:t>
            </a:r>
            <a:r>
              <a:rPr lang="en-US" sz="2400" dirty="0" err="1"/>
              <a:t>scientized</a:t>
            </a:r>
            <a:r>
              <a:rPr lang="en-US" sz="2400" dirty="0"/>
              <a:t>“.</a:t>
            </a:r>
          </a:p>
          <a:p>
            <a:r>
              <a:rPr lang="en-US" sz="2400" dirty="0"/>
              <a:t>Policy decisions are framed as being “without alternative” – scientific knowledge claims are presented as leading to unique „solutions“ which need to be implemented without further democratic influence on the substance.</a:t>
            </a:r>
          </a:p>
          <a:p>
            <a:r>
              <a:rPr lang="en-US" sz="2400" dirty="0"/>
              <a:t>Some scientists act as policy activists, while exploiting their public authority as scientists.</a:t>
            </a:r>
          </a:p>
          <a:p>
            <a:r>
              <a:rPr lang="en-US" sz="2400" dirty="0"/>
              <a:t>Emergence of different knowledge claims, among them “alternative facts”. </a:t>
            </a:r>
          </a:p>
        </p:txBody>
      </p:sp>
      <p:sp>
        <p:nvSpPr>
          <p:cNvPr id="4" name="Foliennummernplatzhalter 3">
            <a:extLst>
              <a:ext uri="{FF2B5EF4-FFF2-40B4-BE49-F238E27FC236}">
                <a16:creationId xmlns:a16="http://schemas.microsoft.com/office/drawing/2014/main" id="{A32A23DB-7BA0-4C8E-B802-6299BDADD93D}"/>
              </a:ext>
            </a:extLst>
          </p:cNvPr>
          <p:cNvSpPr>
            <a:spLocks noGrp="1"/>
          </p:cNvSpPr>
          <p:nvPr>
            <p:ph type="sldNum" sz="quarter" idx="12"/>
          </p:nvPr>
        </p:nvSpPr>
        <p:spPr/>
        <p:txBody>
          <a:bodyPr/>
          <a:lstStyle/>
          <a:p>
            <a:fld id="{4EC849A3-4AA5-47F4-8DE0-2424DA08BFA3}" type="slidenum">
              <a:rPr lang="en-US" smtClean="0"/>
              <a:t>19</a:t>
            </a:fld>
            <a:endParaRPr lang="en-US"/>
          </a:p>
        </p:txBody>
      </p:sp>
    </p:spTree>
    <p:extLst>
      <p:ext uri="{BB962C8B-B14F-4D97-AF65-F5344CB8AC3E}">
        <p14:creationId xmlns:p14="http://schemas.microsoft.com/office/powerpoint/2010/main" val="1432582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lauenburg2">
            <a:extLst>
              <a:ext uri="{FF2B5EF4-FFF2-40B4-BE49-F238E27FC236}">
                <a16:creationId xmlns:a16="http://schemas.microsoft.com/office/drawing/2014/main" id="{2C191AE0-2AAB-46A0-82DC-3B831FF4F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0659" y="3920531"/>
            <a:ext cx="1514475"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3"/>
          <p:cNvSpPr>
            <a:spLocks noGrp="1" noChangeArrowheads="1"/>
          </p:cNvSpPr>
          <p:nvPr>
            <p:ph type="title" idx="4294967295"/>
          </p:nvPr>
        </p:nvSpPr>
        <p:spPr bwMode="auto">
          <a:xfrm>
            <a:off x="663287" y="43742"/>
            <a:ext cx="4003215" cy="1046617"/>
          </a:xfrm>
          <a:prstGeom prst="rect">
            <a:avLst/>
          </a:prstGeom>
          <a:ln>
            <a:miter lim="800000"/>
            <a:headEnd/>
            <a:tailEnd/>
          </a:ln>
        </p:spPr>
        <p:txBody>
          <a:bodyPr vert="horz" wrap="square" lIns="60105" tIns="30053" rIns="60105" bIns="30053" numCol="1" rtlCol="0" anchor="ctr" anchorCtr="0" compatLnSpc="1">
            <a:prstTxWarp prst="textNoShape">
              <a:avLst/>
            </a:prstTxWarp>
            <a:normAutofit/>
          </a:bodyPr>
          <a:lstStyle/>
          <a:p>
            <a:pPr eaLnBrk="1" hangingPunct="1">
              <a:defRPr/>
            </a:pPr>
            <a:r>
              <a:rPr lang="de-DE" sz="3000" b="1" dirty="0">
                <a:latin typeface="+mn-lt"/>
                <a:cs typeface="Calibri" panose="020F0502020204030204" pitchFamily="34" charset="0"/>
              </a:rPr>
              <a:t>VON STORCH,  Hans</a:t>
            </a:r>
          </a:p>
        </p:txBody>
      </p:sp>
      <p:sp>
        <p:nvSpPr>
          <p:cNvPr id="5125" name="Rectangle 4"/>
          <p:cNvSpPr>
            <a:spLocks noGrp="1" noChangeArrowheads="1"/>
          </p:cNvSpPr>
          <p:nvPr>
            <p:ph type="body" sz="half" idx="4294967295"/>
          </p:nvPr>
        </p:nvSpPr>
        <p:spPr bwMode="auto">
          <a:xfrm>
            <a:off x="606273" y="1357815"/>
            <a:ext cx="5943019" cy="4740328"/>
          </a:xfrm>
          <a:prstGeom prst="rect">
            <a:avLst/>
          </a:prstGeom>
          <a:ln>
            <a:miter lim="800000"/>
            <a:headEnd/>
            <a:tailEnd/>
          </a:ln>
        </p:spPr>
        <p:txBody>
          <a:bodyPr vert="horz" wrap="square" lIns="68562" tIns="34281" rIns="68562" bIns="34281" numCol="1" rtlCol="0" anchor="t" anchorCtr="0" compatLnSpc="1">
            <a:prstTxWarp prst="textNoShape">
              <a:avLst/>
            </a:prstTxWarp>
            <a:normAutofit lnSpcReduction="10000"/>
          </a:bodyPr>
          <a:lstStyle/>
          <a:p>
            <a:pPr marL="338011" indent="-338011">
              <a:lnSpc>
                <a:spcPct val="105000"/>
              </a:lnSpc>
              <a:buFontTx/>
              <a:buAutoNum type="arabicPeriod"/>
            </a:pPr>
            <a:r>
              <a:rPr lang="da-DK" altLang="de-DE" sz="2000" dirty="0">
                <a:cs typeface="Calibri" panose="020F0502020204030204" pitchFamily="34" charset="0"/>
              </a:rPr>
              <a:t>Climate researcher (in the field since 1971)</a:t>
            </a:r>
          </a:p>
          <a:p>
            <a:pPr marL="338011" indent="-338011">
              <a:lnSpc>
                <a:spcPct val="105000"/>
              </a:lnSpc>
              <a:buFontTx/>
              <a:buAutoNum type="arabicPeriod"/>
            </a:pPr>
            <a:r>
              <a:rPr lang="da-DK" altLang="de-DE" sz="2000" dirty="0">
                <a:cs typeface="Calibri" panose="020F0502020204030204" pitchFamily="34" charset="0"/>
              </a:rPr>
              <a:t>Coastal climate (storms, storm surges, waves; North and Baltic Sea, North Atlantic, Yellow Sea, South China Sea); </a:t>
            </a:r>
            <a:r>
              <a:rPr lang="da-DK" altLang="de-DE" sz="2000" dirty="0" err="1">
                <a:cs typeface="Calibri" panose="020F0502020204030204" pitchFamily="34" charset="0"/>
              </a:rPr>
              <a:t>statistical</a:t>
            </a:r>
            <a:r>
              <a:rPr lang="da-DK" altLang="de-DE" sz="2000" dirty="0">
                <a:cs typeface="Calibri" panose="020F0502020204030204" pitchFamily="34" charset="0"/>
              </a:rPr>
              <a:t> </a:t>
            </a:r>
            <a:r>
              <a:rPr lang="da-DK" altLang="de-DE" sz="2000" dirty="0" err="1">
                <a:cs typeface="Calibri" panose="020F0502020204030204" pitchFamily="34" charset="0"/>
              </a:rPr>
              <a:t>analysis</a:t>
            </a:r>
            <a:r>
              <a:rPr lang="da-DK" altLang="de-DE" sz="2000" dirty="0">
                <a:cs typeface="Calibri" panose="020F0502020204030204" pitchFamily="34" charset="0"/>
              </a:rPr>
              <a:t>; </a:t>
            </a:r>
            <a:r>
              <a:rPr lang="da-DK" altLang="de-DE" sz="2000" dirty="0" err="1">
                <a:cs typeface="Calibri" panose="020F0502020204030204" pitchFamily="34" charset="0"/>
              </a:rPr>
              <a:t>numerical</a:t>
            </a:r>
            <a:r>
              <a:rPr lang="da-DK" altLang="de-DE" sz="2000" dirty="0">
                <a:cs typeface="Calibri" panose="020F0502020204030204" pitchFamily="34" charset="0"/>
              </a:rPr>
              <a:t> </a:t>
            </a:r>
            <a:r>
              <a:rPr lang="da-DK" altLang="de-DE" sz="2000" dirty="0" err="1">
                <a:cs typeface="Calibri" panose="020F0502020204030204" pitchFamily="34" charset="0"/>
              </a:rPr>
              <a:t>experimentation</a:t>
            </a:r>
            <a:endParaRPr lang="da-DK" altLang="de-DE" sz="2000" dirty="0">
              <a:cs typeface="Calibri" panose="020F0502020204030204" pitchFamily="34" charset="0"/>
            </a:endParaRPr>
          </a:p>
          <a:p>
            <a:pPr marL="338011" indent="-338011">
              <a:lnSpc>
                <a:spcPct val="105000"/>
              </a:lnSpc>
              <a:buFontTx/>
              <a:buAutoNum type="arabicPeriod"/>
            </a:pPr>
            <a:r>
              <a:rPr lang="da-DK" altLang="de-DE" sz="2000" dirty="0">
                <a:cs typeface="Calibri" panose="020F0502020204030204" pitchFamily="34" charset="0"/>
              </a:rPr>
              <a:t>Director emeritus of the </a:t>
            </a:r>
            <a:r>
              <a:rPr lang="da-DK" altLang="de-DE" sz="2000" i="1" dirty="0">
                <a:cs typeface="Calibri" panose="020F0502020204030204" pitchFamily="34" charset="0"/>
              </a:rPr>
              <a:t>Institute of </a:t>
            </a:r>
            <a:r>
              <a:rPr lang="da-DK" altLang="de-DE" sz="2000" i="1" dirty="0" err="1">
                <a:cs typeface="Calibri" panose="020F0502020204030204" pitchFamily="34" charset="0"/>
              </a:rPr>
              <a:t>Coastal</a:t>
            </a:r>
            <a:r>
              <a:rPr lang="da-DK" altLang="de-DE" sz="2000" i="1" dirty="0">
                <a:cs typeface="Calibri" panose="020F0502020204030204" pitchFamily="34" charset="0"/>
              </a:rPr>
              <a:t> Research </a:t>
            </a:r>
            <a:r>
              <a:rPr lang="da-DK" altLang="de-DE" sz="2000" dirty="0">
                <a:cs typeface="Calibri" panose="020F0502020204030204" pitchFamily="34" charset="0"/>
              </a:rPr>
              <a:t>of the </a:t>
            </a:r>
            <a:r>
              <a:rPr lang="da-DK" altLang="de-DE" sz="2000" i="1" dirty="0" err="1">
                <a:cs typeface="Calibri" panose="020F0502020204030204" pitchFamily="34" charset="0"/>
              </a:rPr>
              <a:t>Helmholtz</a:t>
            </a:r>
            <a:r>
              <a:rPr lang="da-DK" altLang="de-DE" sz="2000" i="1" dirty="0">
                <a:cs typeface="Calibri" panose="020F0502020204030204" pitchFamily="34" charset="0"/>
              </a:rPr>
              <a:t> </a:t>
            </a:r>
            <a:r>
              <a:rPr lang="da-DK" altLang="de-DE" sz="2000" i="1" dirty="0" err="1">
                <a:cs typeface="Calibri" panose="020F0502020204030204" pitchFamily="34" charset="0"/>
              </a:rPr>
              <a:t>Zentrum</a:t>
            </a:r>
            <a:r>
              <a:rPr lang="da-DK" altLang="de-DE" sz="2000" i="1" dirty="0">
                <a:cs typeface="Calibri" panose="020F0502020204030204" pitchFamily="34" charset="0"/>
              </a:rPr>
              <a:t> Geesthacht</a:t>
            </a:r>
            <a:r>
              <a:rPr lang="da-DK" altLang="de-DE" sz="2000" dirty="0">
                <a:cs typeface="Calibri" panose="020F0502020204030204" pitchFamily="34" charset="0"/>
              </a:rPr>
              <a:t>, Germany</a:t>
            </a:r>
          </a:p>
          <a:p>
            <a:pPr marL="338011" indent="-338011">
              <a:lnSpc>
                <a:spcPct val="105000"/>
              </a:lnSpc>
              <a:buFontTx/>
              <a:buAutoNum type="arabicPeriod"/>
            </a:pPr>
            <a:r>
              <a:rPr lang="da-DK" altLang="de-DE" sz="2000" dirty="0">
                <a:cs typeface="Calibri" panose="020F0502020204030204" pitchFamily="34" charset="0"/>
              </a:rPr>
              <a:t>Professor at </a:t>
            </a:r>
            <a:r>
              <a:rPr lang="da-DK" altLang="de-DE" sz="2000" i="1" dirty="0" err="1">
                <a:cs typeface="Calibri" panose="020F0502020204030204" pitchFamily="34" charset="0"/>
              </a:rPr>
              <a:t>Universität</a:t>
            </a:r>
            <a:r>
              <a:rPr lang="da-DK" altLang="de-DE" sz="2000" i="1" dirty="0">
                <a:cs typeface="Calibri" panose="020F0502020204030204" pitchFamily="34" charset="0"/>
              </a:rPr>
              <a:t> Hamburg </a:t>
            </a:r>
            <a:br>
              <a:rPr lang="da-DK" altLang="de-DE" sz="2000" i="1" dirty="0">
                <a:cs typeface="Calibri" panose="020F0502020204030204" pitchFamily="34" charset="0"/>
              </a:rPr>
            </a:br>
            <a:r>
              <a:rPr lang="da-DK" altLang="de-DE" sz="2000" dirty="0">
                <a:cs typeface="Calibri" panose="020F0502020204030204" pitchFamily="34" charset="0"/>
              </a:rPr>
              <a:t>(MIN and </a:t>
            </a:r>
            <a:r>
              <a:rPr lang="da-DK" altLang="de-DE" sz="2000" dirty="0" err="1">
                <a:cs typeface="Calibri" panose="020F0502020204030204" pitchFamily="34" charset="0"/>
              </a:rPr>
              <a:t>WiSo</a:t>
            </a:r>
            <a:r>
              <a:rPr lang="da-DK" altLang="de-DE" sz="2000" dirty="0">
                <a:cs typeface="Calibri" panose="020F0502020204030204" pitchFamily="34" charset="0"/>
              </a:rPr>
              <a:t> </a:t>
            </a:r>
            <a:r>
              <a:rPr lang="da-DK" altLang="de-DE" sz="2000" dirty="0" err="1">
                <a:cs typeface="Calibri" panose="020F0502020204030204" pitchFamily="34" charset="0"/>
              </a:rPr>
              <a:t>Faculties</a:t>
            </a:r>
            <a:r>
              <a:rPr lang="da-DK" altLang="de-DE" sz="2000" dirty="0">
                <a:cs typeface="Calibri" panose="020F0502020204030204" pitchFamily="34" charset="0"/>
              </a:rPr>
              <a:t>)</a:t>
            </a:r>
          </a:p>
          <a:p>
            <a:pPr marL="338011" indent="-338011">
              <a:lnSpc>
                <a:spcPct val="105000"/>
              </a:lnSpc>
              <a:buFontTx/>
              <a:buAutoNum type="arabicPeriod"/>
            </a:pPr>
            <a:r>
              <a:rPr lang="da-DK" altLang="de-DE" sz="2000" dirty="0">
                <a:cs typeface="Calibri" panose="020F0502020204030204" pitchFamily="34" charset="0"/>
              </a:rPr>
              <a:t>Guest professor at </a:t>
            </a:r>
            <a:r>
              <a:rPr lang="zh-CN" altLang="de-DE" sz="2000" dirty="0">
                <a:ea typeface="SimSun" panose="02010600030101010101" pitchFamily="2" charset="-122"/>
              </a:rPr>
              <a:t>中国海洋大学</a:t>
            </a:r>
            <a:endParaRPr lang="de-DE" altLang="zh-CN" sz="2000" dirty="0">
              <a:ea typeface="SimSun" panose="02010600030101010101" pitchFamily="2" charset="-122"/>
            </a:endParaRPr>
          </a:p>
          <a:p>
            <a:pPr marL="338011" indent="-338011">
              <a:lnSpc>
                <a:spcPct val="105000"/>
              </a:lnSpc>
              <a:buFontTx/>
              <a:buAutoNum type="arabicPeriod"/>
            </a:pPr>
            <a:r>
              <a:rPr lang="da-DK" altLang="de-DE" sz="2000" dirty="0" err="1">
                <a:cs typeface="Calibri" panose="020F0502020204030204" pitchFamily="34" charset="0"/>
              </a:rPr>
              <a:t>Lead</a:t>
            </a:r>
            <a:r>
              <a:rPr lang="da-DK" altLang="de-DE" sz="2000" dirty="0">
                <a:cs typeface="Calibri" panose="020F0502020204030204" pitchFamily="34" charset="0"/>
              </a:rPr>
              <a:t> </a:t>
            </a:r>
            <a:r>
              <a:rPr lang="da-DK" altLang="de-DE" sz="2000" dirty="0" err="1">
                <a:cs typeface="Calibri" panose="020F0502020204030204" pitchFamily="34" charset="0"/>
              </a:rPr>
              <a:t>author</a:t>
            </a:r>
            <a:r>
              <a:rPr lang="da-DK" altLang="de-DE" sz="2000" dirty="0">
                <a:cs typeface="Calibri" panose="020F0502020204030204" pitchFamily="34" charset="0"/>
              </a:rPr>
              <a:t> of IPCC, AR3 and AR5</a:t>
            </a:r>
            <a:br>
              <a:rPr lang="de-DE" altLang="zh-CN" sz="1454" i="1" dirty="0">
                <a:ea typeface="SimSun" panose="02010600030101010101" pitchFamily="2" charset="-122"/>
              </a:rPr>
            </a:br>
            <a:endParaRPr lang="da-DK" altLang="de-DE" sz="1454" dirty="0">
              <a:cs typeface="Calibri" panose="020F0502020204030204" pitchFamily="34" charset="0"/>
            </a:endParaRPr>
          </a:p>
        </p:txBody>
      </p:sp>
      <p:pic>
        <p:nvPicPr>
          <p:cNvPr id="6148" name="Grafik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97120" y="657701"/>
            <a:ext cx="2758404" cy="313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Grafik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64098" y="3458188"/>
            <a:ext cx="1975137" cy="301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Grafik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29229" y="196156"/>
            <a:ext cx="2125817" cy="306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liennummernplatzhalter 1">
            <a:extLst>
              <a:ext uri="{FF2B5EF4-FFF2-40B4-BE49-F238E27FC236}">
                <a16:creationId xmlns:a16="http://schemas.microsoft.com/office/drawing/2014/main" id="{FAE1E166-DC99-4F12-99A6-F2473C3F4EDF}"/>
              </a:ext>
            </a:extLst>
          </p:cNvPr>
          <p:cNvSpPr>
            <a:spLocks noGrp="1"/>
          </p:cNvSpPr>
          <p:nvPr>
            <p:ph type="sldNum" sz="quarter" idx="12"/>
          </p:nvPr>
        </p:nvSpPr>
        <p:spPr/>
        <p:txBody>
          <a:bodyPr/>
          <a:lstStyle/>
          <a:p>
            <a:fld id="{C8C33901-C521-49BC-B650-017D7F95FB72}" type="slidenum">
              <a:rPr lang="en-US" smtClean="0"/>
              <a:t>2</a:t>
            </a:fld>
            <a:endParaRPr lang="en-US"/>
          </a:p>
        </p:txBody>
      </p:sp>
      <p:pic>
        <p:nvPicPr>
          <p:cNvPr id="4" name="Grafik 3">
            <a:extLst>
              <a:ext uri="{FF2B5EF4-FFF2-40B4-BE49-F238E27FC236}">
                <a16:creationId xmlns:a16="http://schemas.microsoft.com/office/drawing/2014/main" id="{156A279C-919A-430B-B07E-28817ACDBB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25175" y="3022040"/>
            <a:ext cx="2515616" cy="3699435"/>
          </a:xfrm>
          <a:prstGeom prst="rect">
            <a:avLst/>
          </a:prstGeom>
        </p:spPr>
      </p:pic>
    </p:spTree>
    <p:extLst>
      <p:ext uri="{BB962C8B-B14F-4D97-AF65-F5344CB8AC3E}">
        <p14:creationId xmlns:p14="http://schemas.microsoft.com/office/powerpoint/2010/main" val="3704398869"/>
      </p:ext>
    </p:extLst>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2"/>
          <p:cNvGraphicFramePr>
            <a:graphicFrameLocks noChangeAspect="1"/>
          </p:cNvGraphicFramePr>
          <p:nvPr/>
        </p:nvGraphicFramePr>
        <p:xfrm>
          <a:off x="2846388" y="171306"/>
          <a:ext cx="8964612" cy="6348412"/>
        </p:xfrm>
        <a:graphic>
          <a:graphicData uri="http://schemas.openxmlformats.org/presentationml/2006/ole">
            <mc:AlternateContent xmlns:mc="http://schemas.openxmlformats.org/markup-compatibility/2006">
              <mc:Choice xmlns:v="urn:schemas-microsoft-com:vml" Requires="v">
                <p:oleObj spid="_x0000_s1097" name="Acrobat Document" r:id="rId3" imgW="11325165" imgH="8019752" progId="Acrobat.Document.11">
                  <p:embed/>
                </p:oleObj>
              </mc:Choice>
              <mc:Fallback>
                <p:oleObj name="Acrobat Document" r:id="rId3" imgW="11325165" imgH="8019752" progId="Acrobat.Document.11">
                  <p:embed/>
                  <p:pic>
                    <p:nvPicPr>
                      <p:cNvPr id="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6388" y="171306"/>
                        <a:ext cx="8964612" cy="634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Foliennummernplatzhalter 6">
            <a:extLst>
              <a:ext uri="{FF2B5EF4-FFF2-40B4-BE49-F238E27FC236}">
                <a16:creationId xmlns:a16="http://schemas.microsoft.com/office/drawing/2014/main" id="{9B18CBB9-56E9-40D0-BDF9-24359C7E0B89}"/>
              </a:ext>
            </a:extLst>
          </p:cNvPr>
          <p:cNvSpPr>
            <a:spLocks noGrp="1"/>
          </p:cNvSpPr>
          <p:nvPr>
            <p:ph type="sldNum" sz="quarter" idx="12"/>
          </p:nvPr>
        </p:nvSpPr>
        <p:spPr/>
        <p:txBody>
          <a:bodyPr/>
          <a:lstStyle/>
          <a:p>
            <a:fld id="{CFA63F83-45C1-4EDA-8487-1B7263A49B7C}" type="slidenum">
              <a:rPr lang="de-DE" smtClean="0"/>
              <a:t>20</a:t>
            </a:fld>
            <a:endParaRPr lang="de-DE"/>
          </a:p>
        </p:txBody>
      </p:sp>
      <p:sp>
        <p:nvSpPr>
          <p:cNvPr id="8" name="Titel 7">
            <a:extLst>
              <a:ext uri="{FF2B5EF4-FFF2-40B4-BE49-F238E27FC236}">
                <a16:creationId xmlns:a16="http://schemas.microsoft.com/office/drawing/2014/main" id="{433772E1-6AEB-419D-B0E6-2A6F0938583E}"/>
              </a:ext>
            </a:extLst>
          </p:cNvPr>
          <p:cNvSpPr>
            <a:spLocks noGrp="1"/>
          </p:cNvSpPr>
          <p:nvPr>
            <p:ph type="title"/>
          </p:nvPr>
        </p:nvSpPr>
        <p:spPr/>
        <p:txBody>
          <a:bodyPr/>
          <a:lstStyle/>
          <a:p>
            <a:r>
              <a:rPr lang="en-US" dirty="0"/>
              <a:t>	</a:t>
            </a:r>
          </a:p>
        </p:txBody>
      </p:sp>
      <p:sp>
        <p:nvSpPr>
          <p:cNvPr id="9" name="Titel 1">
            <a:extLst>
              <a:ext uri="{FF2B5EF4-FFF2-40B4-BE49-F238E27FC236}">
                <a16:creationId xmlns:a16="http://schemas.microsoft.com/office/drawing/2014/main" id="{F1F24A6B-0049-48C9-9C08-DB36B6E42CC1}"/>
              </a:ext>
            </a:extLst>
          </p:cNvPr>
          <p:cNvSpPr txBox="1">
            <a:spLocks/>
          </p:cNvSpPr>
          <p:nvPr/>
        </p:nvSpPr>
        <p:spPr>
          <a:xfrm>
            <a:off x="133350" y="24633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mn-lt"/>
              </a:rPr>
              <a:t>Climate</a:t>
            </a:r>
          </a:p>
          <a:p>
            <a:r>
              <a:rPr lang="en-US" dirty="0">
                <a:latin typeface="+mn-lt"/>
              </a:rPr>
              <a:t>scientists …</a:t>
            </a:r>
          </a:p>
        </p:txBody>
      </p:sp>
      <p:sp>
        <p:nvSpPr>
          <p:cNvPr id="10" name="Inhaltsplatzhalter 2">
            <a:extLst>
              <a:ext uri="{FF2B5EF4-FFF2-40B4-BE49-F238E27FC236}">
                <a16:creationId xmlns:a16="http://schemas.microsoft.com/office/drawing/2014/main" id="{A69FB9A8-6183-4C6F-8CE4-FC1B8550D369}"/>
              </a:ext>
            </a:extLst>
          </p:cNvPr>
          <p:cNvSpPr>
            <a:spLocks noGrp="1"/>
          </p:cNvSpPr>
          <p:nvPr>
            <p:ph idx="1"/>
          </p:nvPr>
        </p:nvSpPr>
        <p:spPr>
          <a:xfrm>
            <a:off x="209550" y="3725516"/>
            <a:ext cx="9136062" cy="2571808"/>
          </a:xfrm>
          <a:solidFill>
            <a:srgbClr val="F2F2F2">
              <a:alpha val="47843"/>
            </a:srgbClr>
          </a:solidFill>
        </p:spPr>
        <p:txBody>
          <a:bodyPr>
            <a:normAutofit/>
          </a:bodyPr>
          <a:lstStyle/>
          <a:p>
            <a:r>
              <a:rPr lang="en-US" sz="2000" dirty="0"/>
              <a:t>transgress into policy-prescribing</a:t>
            </a:r>
          </a:p>
          <a:p>
            <a:r>
              <a:rPr lang="en-US" sz="2000" dirty="0"/>
              <a:t>regularly so,</a:t>
            </a:r>
          </a:p>
          <a:p>
            <a:r>
              <a:rPr lang="en-US" sz="2000" dirty="0"/>
              <a:t>uniformly (same direction) so.</a:t>
            </a:r>
          </a:p>
          <a:p>
            <a:r>
              <a:rPr lang="en-US" sz="2000" dirty="0"/>
              <a:t>Trivialize social dynamics, and try to model the world, including the social sphere, as </a:t>
            </a:r>
            <a:br>
              <a:rPr lang="en-US" sz="2000" dirty="0"/>
            </a:br>
            <a:r>
              <a:rPr lang="en-US" sz="2000" dirty="0"/>
              <a:t>if its dynamics would be governed by a set of deterministic (or stochastic) equations. </a:t>
            </a:r>
          </a:p>
          <a:p>
            <a:r>
              <a:rPr lang="en-US" sz="2000" dirty="0"/>
              <a:t>Typical pattern of a science in post-normal conditions (high inherent uncertainty; </a:t>
            </a:r>
            <a:br>
              <a:rPr lang="en-US" sz="2000" dirty="0"/>
            </a:br>
            <a:r>
              <a:rPr lang="en-US" sz="2000" dirty="0"/>
              <a:t>high stake, urgent decisions, values in dispute).</a:t>
            </a:r>
          </a:p>
        </p:txBody>
      </p:sp>
    </p:spTree>
    <p:extLst>
      <p:ext uri="{BB962C8B-B14F-4D97-AF65-F5344CB8AC3E}">
        <p14:creationId xmlns:p14="http://schemas.microsoft.com/office/powerpoint/2010/main" val="3958498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B95F9B-B686-4F59-B492-7FB4E24559B1}"/>
              </a:ext>
            </a:extLst>
          </p:cNvPr>
          <p:cNvSpPr>
            <a:spLocks noGrp="1"/>
          </p:cNvSpPr>
          <p:nvPr>
            <p:ph type="title"/>
          </p:nvPr>
        </p:nvSpPr>
        <p:spPr>
          <a:xfrm>
            <a:off x="469900" y="365125"/>
            <a:ext cx="4381500" cy="1325563"/>
          </a:xfrm>
        </p:spPr>
        <p:txBody>
          <a:bodyPr>
            <a:noAutofit/>
          </a:bodyPr>
          <a:lstStyle/>
          <a:p>
            <a:r>
              <a:rPr lang="en-US" sz="2800" b="1" dirty="0">
                <a:latin typeface="+mn-lt"/>
              </a:rPr>
              <a:t>Postnormal conditions have an impact on the functioning of science</a:t>
            </a:r>
          </a:p>
        </p:txBody>
      </p:sp>
      <p:sp>
        <p:nvSpPr>
          <p:cNvPr id="3" name="Inhaltsplatzhalter 2">
            <a:extLst>
              <a:ext uri="{FF2B5EF4-FFF2-40B4-BE49-F238E27FC236}">
                <a16:creationId xmlns:a16="http://schemas.microsoft.com/office/drawing/2014/main" id="{1A5EA86D-F80B-44DD-A5A9-6D87EDA9647D}"/>
              </a:ext>
            </a:extLst>
          </p:cNvPr>
          <p:cNvSpPr>
            <a:spLocks noGrp="1"/>
          </p:cNvSpPr>
          <p:nvPr>
            <p:ph idx="1"/>
          </p:nvPr>
        </p:nvSpPr>
        <p:spPr>
          <a:xfrm>
            <a:off x="413321" y="1825625"/>
            <a:ext cx="6064319" cy="4351338"/>
          </a:xfrm>
        </p:spPr>
        <p:txBody>
          <a:bodyPr>
            <a:normAutofit/>
          </a:bodyPr>
          <a:lstStyle/>
          <a:p>
            <a:r>
              <a:rPr lang="en-US" sz="2000" dirty="0"/>
              <a:t>Scientific knowledge claims are considered primarily good, when their societal utility is high – not only in a technical sense, but also in terms of reinforcing cultural knowledge claims.</a:t>
            </a:r>
          </a:p>
          <a:p>
            <a:r>
              <a:rPr lang="en-US" sz="2000" dirty="0"/>
              <a:t>Methodical rigor, openness to alternative explanations become less significant.</a:t>
            </a:r>
          </a:p>
          <a:p>
            <a:r>
              <a:rPr lang="en-US" sz="2000" dirty="0"/>
              <a:t>Postnormal conditions  lead to changes in the scientific organization – programs, perceived leading scientists – which feed back into societies to support a-priori world views (climate catastrophe and fake news).</a:t>
            </a:r>
          </a:p>
          <a:p>
            <a:r>
              <a:rPr lang="en-US" sz="2000" dirty="0"/>
              <a:t>In climate science, a substantial number of actors consider “motivate people to act on climate change” as main task of the climate science community.</a:t>
            </a:r>
          </a:p>
        </p:txBody>
      </p:sp>
      <p:sp>
        <p:nvSpPr>
          <p:cNvPr id="8" name="Foliennummernplatzhalter 7">
            <a:extLst>
              <a:ext uri="{FF2B5EF4-FFF2-40B4-BE49-F238E27FC236}">
                <a16:creationId xmlns:a16="http://schemas.microsoft.com/office/drawing/2014/main" id="{2AD40BFB-481B-4A6C-9592-46A1CAB76E5A}"/>
              </a:ext>
            </a:extLst>
          </p:cNvPr>
          <p:cNvSpPr>
            <a:spLocks noGrp="1"/>
          </p:cNvSpPr>
          <p:nvPr>
            <p:ph type="sldNum" sz="quarter" idx="12"/>
          </p:nvPr>
        </p:nvSpPr>
        <p:spPr/>
        <p:txBody>
          <a:bodyPr/>
          <a:lstStyle/>
          <a:p>
            <a:fld id="{CFA63F83-45C1-4EDA-8487-1B7263A49B7C}" type="slidenum">
              <a:rPr lang="de-DE" smtClean="0"/>
              <a:t>21</a:t>
            </a:fld>
            <a:endParaRPr lang="de-DE"/>
          </a:p>
        </p:txBody>
      </p:sp>
      <p:pic>
        <p:nvPicPr>
          <p:cNvPr id="9" name="Grafik 8">
            <a:extLst>
              <a:ext uri="{FF2B5EF4-FFF2-40B4-BE49-F238E27FC236}">
                <a16:creationId xmlns:a16="http://schemas.microsoft.com/office/drawing/2014/main" id="{26AA7776-FA42-457E-A070-331183E37E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8418" y="0"/>
            <a:ext cx="4894816" cy="6858000"/>
          </a:xfrm>
          <a:prstGeom prst="rect">
            <a:avLst/>
          </a:prstGeom>
        </p:spPr>
      </p:pic>
    </p:spTree>
    <p:extLst>
      <p:ext uri="{BB962C8B-B14F-4D97-AF65-F5344CB8AC3E}">
        <p14:creationId xmlns:p14="http://schemas.microsoft.com/office/powerpoint/2010/main" val="138372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E25565-AC6E-44A5-8BF6-F2DC5011C804}"/>
              </a:ext>
            </a:extLst>
          </p:cNvPr>
          <p:cNvSpPr>
            <a:spLocks noGrp="1"/>
          </p:cNvSpPr>
          <p:nvPr>
            <p:ph type="title"/>
          </p:nvPr>
        </p:nvSpPr>
        <p:spPr/>
        <p:txBody>
          <a:bodyPr/>
          <a:lstStyle/>
          <a:p>
            <a:r>
              <a:rPr lang="en-US" b="1" dirty="0"/>
              <a:t>Natural science as a social process</a:t>
            </a:r>
          </a:p>
        </p:txBody>
      </p:sp>
      <p:sp>
        <p:nvSpPr>
          <p:cNvPr id="3" name="Inhaltsplatzhalter 2">
            <a:extLst>
              <a:ext uri="{FF2B5EF4-FFF2-40B4-BE49-F238E27FC236}">
                <a16:creationId xmlns:a16="http://schemas.microsoft.com/office/drawing/2014/main" id="{28676D80-AD32-43E2-9506-1D490E698CB2}"/>
              </a:ext>
            </a:extLst>
          </p:cNvPr>
          <p:cNvSpPr>
            <a:spLocks noGrp="1"/>
          </p:cNvSpPr>
          <p:nvPr>
            <p:ph idx="1"/>
          </p:nvPr>
        </p:nvSpPr>
        <p:spPr>
          <a:xfrm>
            <a:off x="838200" y="1825625"/>
            <a:ext cx="10515600" cy="3200238"/>
          </a:xfrm>
        </p:spPr>
        <p:txBody>
          <a:bodyPr>
            <a:normAutofit/>
          </a:bodyPr>
          <a:lstStyle/>
          <a:p>
            <a:r>
              <a:rPr lang="en-US" sz="2400" dirty="0"/>
              <a:t>We see that science is under the influence of social constructions and preferences.</a:t>
            </a:r>
          </a:p>
          <a:p>
            <a:r>
              <a:rPr lang="en-US" sz="2400" dirty="0"/>
              <a:t>… at least when post-normal conditions prevail.</a:t>
            </a:r>
          </a:p>
          <a:p>
            <a:r>
              <a:rPr lang="en-US" sz="2400" dirty="0"/>
              <a:t>While most try to be “objective”, they can hardly avoid two biases: </a:t>
            </a:r>
            <a:br>
              <a:rPr lang="en-US" sz="2400" dirty="0"/>
            </a:br>
            <a:r>
              <a:rPr lang="en-US" sz="2400" dirty="0"/>
              <a:t>- in selecting topics considered “significant”, and</a:t>
            </a:r>
            <a:br>
              <a:rPr lang="en-US" sz="2400" dirty="0"/>
            </a:br>
            <a:r>
              <a:rPr lang="en-US" sz="2400" dirty="0"/>
              <a:t>- weighing the evidence in favor of explanations consistent with their worldview.</a:t>
            </a:r>
          </a:p>
          <a:p>
            <a:r>
              <a:rPr lang="en-US" sz="2400" dirty="0"/>
              <a:t>… the societal milieu rewards scientific knowledge claims which support dominant social constructions (media, funding, recognition)</a:t>
            </a:r>
          </a:p>
        </p:txBody>
      </p:sp>
      <p:sp>
        <p:nvSpPr>
          <p:cNvPr id="4" name="Foliennummernplatzhalter 3">
            <a:extLst>
              <a:ext uri="{FF2B5EF4-FFF2-40B4-BE49-F238E27FC236}">
                <a16:creationId xmlns:a16="http://schemas.microsoft.com/office/drawing/2014/main" id="{A8C5C180-710D-49F8-9EC6-EF9ADD9BE034}"/>
              </a:ext>
            </a:extLst>
          </p:cNvPr>
          <p:cNvSpPr>
            <a:spLocks noGrp="1"/>
          </p:cNvSpPr>
          <p:nvPr>
            <p:ph type="sldNum" sz="quarter" idx="12"/>
          </p:nvPr>
        </p:nvSpPr>
        <p:spPr/>
        <p:txBody>
          <a:bodyPr/>
          <a:lstStyle/>
          <a:p>
            <a:fld id="{4EC849A3-4AA5-47F4-8DE0-2424DA08BFA3}" type="slidenum">
              <a:rPr lang="en-US" smtClean="0"/>
              <a:t>22</a:t>
            </a:fld>
            <a:endParaRPr lang="en-US"/>
          </a:p>
        </p:txBody>
      </p:sp>
    </p:spTree>
    <p:extLst>
      <p:ext uri="{BB962C8B-B14F-4D97-AF65-F5344CB8AC3E}">
        <p14:creationId xmlns:p14="http://schemas.microsoft.com/office/powerpoint/2010/main" val="743688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5D56D4-C6F0-46B2-9323-D897945C546D}"/>
              </a:ext>
            </a:extLst>
          </p:cNvPr>
          <p:cNvSpPr>
            <a:spLocks noGrp="1"/>
          </p:cNvSpPr>
          <p:nvPr>
            <p:ph type="title"/>
          </p:nvPr>
        </p:nvSpPr>
        <p:spPr>
          <a:xfrm>
            <a:off x="838200" y="365126"/>
            <a:ext cx="10515600" cy="679904"/>
          </a:xfrm>
        </p:spPr>
        <p:txBody>
          <a:bodyPr>
            <a:normAutofit fontScale="90000"/>
          </a:bodyPr>
          <a:lstStyle/>
          <a:p>
            <a:r>
              <a:rPr lang="en-US" b="1" dirty="0">
                <a:latin typeface="+mn-lt"/>
              </a:rPr>
              <a:t>Post-normality is significant - </a:t>
            </a:r>
          </a:p>
        </p:txBody>
      </p:sp>
      <p:sp>
        <p:nvSpPr>
          <p:cNvPr id="3" name="Inhaltsplatzhalter 2">
            <a:extLst>
              <a:ext uri="{FF2B5EF4-FFF2-40B4-BE49-F238E27FC236}">
                <a16:creationId xmlns:a16="http://schemas.microsoft.com/office/drawing/2014/main" id="{6472CDA2-52A6-4BCD-8CBE-584D3F977A41}"/>
              </a:ext>
            </a:extLst>
          </p:cNvPr>
          <p:cNvSpPr>
            <a:spLocks noGrp="1"/>
          </p:cNvSpPr>
          <p:nvPr>
            <p:ph idx="1"/>
          </p:nvPr>
        </p:nvSpPr>
        <p:spPr>
          <a:xfrm>
            <a:off x="838200" y="1252497"/>
            <a:ext cx="10515600" cy="5040727"/>
          </a:xfrm>
        </p:spPr>
        <p:txBody>
          <a:bodyPr>
            <a:normAutofit/>
          </a:bodyPr>
          <a:lstStyle/>
          <a:p>
            <a:pPr marL="0" indent="0">
              <a:buNone/>
            </a:pPr>
            <a:r>
              <a:rPr lang="en-US" sz="2400" dirty="0"/>
              <a:t>A post-normal situation is not “bad”, but its consequences need recognition: </a:t>
            </a:r>
            <a:br>
              <a:rPr lang="en-US" sz="2400" dirty="0"/>
            </a:br>
            <a:endParaRPr lang="en-US" sz="2400" dirty="0"/>
          </a:p>
          <a:p>
            <a:r>
              <a:rPr lang="en-US" sz="2400" dirty="0"/>
              <a:t>for the societal </a:t>
            </a:r>
            <a:r>
              <a:rPr lang="en-US" sz="2400" b="1" dirty="0"/>
              <a:t>utility of science </a:t>
            </a:r>
            <a:r>
              <a:rPr lang="en-US" sz="2400" dirty="0"/>
              <a:t>for advising societal decision processes –  this utility is strongly diminished because it is not cold, distanced knowledge with diverse but limited (thus incomplete) foci, but camouflaged value-driven agendas.</a:t>
            </a:r>
          </a:p>
          <a:p>
            <a:r>
              <a:rPr lang="en-US" sz="2400" dirty="0"/>
              <a:t>for the </a:t>
            </a:r>
            <a:r>
              <a:rPr lang="en-US" sz="2400" b="1" dirty="0"/>
              <a:t>internal functioning </a:t>
            </a:r>
            <a:r>
              <a:rPr lang="en-US" sz="2400" dirty="0"/>
              <a:t>of the social process of science – it is less the  methodical rigor and openness of the scientist, which is relevant for recognition, acceptance of theories/explanations, and research programs and funding,  but consistency with value-driven worldviews, media presence and political weight.</a:t>
            </a:r>
          </a:p>
          <a:p>
            <a:pPr marL="0" indent="0">
              <a:buNone/>
            </a:pPr>
            <a:endParaRPr lang="en-US" sz="2400" dirty="0"/>
          </a:p>
          <a:p>
            <a:pPr marL="0" indent="0">
              <a:buNone/>
            </a:pPr>
            <a:r>
              <a:rPr lang="en-US" sz="2400" dirty="0"/>
              <a:t>A “cure” could be to openly limit the scientific expertise to its methodically sound core (</a:t>
            </a:r>
            <a:r>
              <a:rPr lang="en-US" sz="2400" b="1" dirty="0"/>
              <a:t>re-scientizing</a:t>
            </a:r>
            <a:r>
              <a:rPr lang="en-US" sz="2400" dirty="0"/>
              <a:t>), and re-establish openly value-based democratic decision process (</a:t>
            </a:r>
            <a:r>
              <a:rPr lang="en-US" sz="2400" b="1" dirty="0"/>
              <a:t>re-politicizing</a:t>
            </a:r>
            <a:r>
              <a:rPr lang="en-US" sz="2400" dirty="0"/>
              <a:t>).</a:t>
            </a:r>
          </a:p>
        </p:txBody>
      </p:sp>
      <p:sp>
        <p:nvSpPr>
          <p:cNvPr id="4" name="Foliennummernplatzhalter 3">
            <a:extLst>
              <a:ext uri="{FF2B5EF4-FFF2-40B4-BE49-F238E27FC236}">
                <a16:creationId xmlns:a16="http://schemas.microsoft.com/office/drawing/2014/main" id="{D0B76CAD-7C23-402A-B09F-6D48750B0C6A}"/>
              </a:ext>
            </a:extLst>
          </p:cNvPr>
          <p:cNvSpPr>
            <a:spLocks noGrp="1"/>
          </p:cNvSpPr>
          <p:nvPr>
            <p:ph type="sldNum" sz="quarter" idx="12"/>
          </p:nvPr>
        </p:nvSpPr>
        <p:spPr/>
        <p:txBody>
          <a:bodyPr/>
          <a:lstStyle/>
          <a:p>
            <a:fld id="{4EC849A3-4AA5-47F4-8DE0-2424DA08BFA3}" type="slidenum">
              <a:rPr lang="en-US" smtClean="0"/>
              <a:t>23</a:t>
            </a:fld>
            <a:endParaRPr lang="en-US"/>
          </a:p>
        </p:txBody>
      </p:sp>
    </p:spTree>
    <p:extLst>
      <p:ext uri="{BB962C8B-B14F-4D97-AF65-F5344CB8AC3E}">
        <p14:creationId xmlns:p14="http://schemas.microsoft.com/office/powerpoint/2010/main" val="11925692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250FA8-D8F5-49A8-B813-EFED2F024269}"/>
              </a:ext>
            </a:extLst>
          </p:cNvPr>
          <p:cNvSpPr>
            <a:spLocks noGrp="1"/>
          </p:cNvSpPr>
          <p:nvPr>
            <p:ph type="title"/>
          </p:nvPr>
        </p:nvSpPr>
        <p:spPr>
          <a:xfrm>
            <a:off x="534757" y="5646964"/>
            <a:ext cx="5930245" cy="986827"/>
          </a:xfrm>
        </p:spPr>
        <p:txBody>
          <a:bodyPr>
            <a:normAutofit fontScale="90000"/>
          </a:bodyPr>
          <a:lstStyle/>
          <a:p>
            <a:r>
              <a:rPr lang="en-US" b="1" dirty="0">
                <a:latin typeface="+mn-lt"/>
              </a:rPr>
              <a:t>What to do </a:t>
            </a:r>
            <a:br>
              <a:rPr lang="en-US" b="1" dirty="0">
                <a:latin typeface="+mn-lt"/>
              </a:rPr>
            </a:br>
            <a:r>
              <a:rPr lang="en-US" b="1" dirty="0">
                <a:latin typeface="+mn-lt"/>
              </a:rPr>
              <a:t>(as a natural scientist)?</a:t>
            </a:r>
          </a:p>
        </p:txBody>
      </p:sp>
      <p:sp>
        <p:nvSpPr>
          <p:cNvPr id="3" name="Inhaltsplatzhalter 2">
            <a:extLst>
              <a:ext uri="{FF2B5EF4-FFF2-40B4-BE49-F238E27FC236}">
                <a16:creationId xmlns:a16="http://schemas.microsoft.com/office/drawing/2014/main" id="{D541F6D8-BA41-4C87-B1EC-78CCF27A87C5}"/>
              </a:ext>
            </a:extLst>
          </p:cNvPr>
          <p:cNvSpPr>
            <a:spLocks noGrp="1"/>
          </p:cNvSpPr>
          <p:nvPr>
            <p:ph idx="1"/>
          </p:nvPr>
        </p:nvSpPr>
        <p:spPr>
          <a:xfrm>
            <a:off x="418750" y="335967"/>
            <a:ext cx="6162260" cy="5204221"/>
          </a:xfrm>
        </p:spPr>
        <p:txBody>
          <a:bodyPr>
            <a:normAutofit/>
          </a:bodyPr>
          <a:lstStyle/>
          <a:p>
            <a:pPr>
              <a:lnSpc>
                <a:spcPct val="100000"/>
              </a:lnSpc>
            </a:pPr>
            <a:r>
              <a:rPr lang="en-US" sz="2400" dirty="0"/>
              <a:t>Accept post-normal conditions when they prevail.</a:t>
            </a:r>
          </a:p>
          <a:p>
            <a:pPr>
              <a:lnSpc>
                <a:spcPct val="100000"/>
              </a:lnSpc>
            </a:pPr>
            <a:r>
              <a:rPr lang="en-US" sz="2400" dirty="0"/>
              <a:t>Accept that science is not unveiling truth (old idea of Arian physics!) but  provides best explanations, which are not in contradiction to presently available data and theories. </a:t>
            </a:r>
            <a:br>
              <a:rPr lang="en-US" sz="2400" dirty="0"/>
            </a:br>
            <a:r>
              <a:rPr lang="en-US" sz="2400" dirty="0"/>
              <a:t>They are considered valid until better explanations have been constructed.</a:t>
            </a:r>
          </a:p>
          <a:p>
            <a:pPr>
              <a:lnSpc>
                <a:spcPct val="100000"/>
              </a:lnSpc>
            </a:pPr>
            <a:r>
              <a:rPr lang="en-US" sz="2400" dirty="0"/>
              <a:t>Insist on scientific rigor.</a:t>
            </a:r>
          </a:p>
          <a:p>
            <a:pPr>
              <a:lnSpc>
                <a:spcPct val="100000"/>
              </a:lnSpc>
            </a:pPr>
            <a:r>
              <a:rPr lang="en-US" sz="2400" dirty="0"/>
              <a:t>Be open to alternative ideas; try to falsify own conclusions.</a:t>
            </a:r>
          </a:p>
        </p:txBody>
      </p:sp>
      <p:sp>
        <p:nvSpPr>
          <p:cNvPr id="6" name="Foliennummernplatzhalter 5">
            <a:extLst>
              <a:ext uri="{FF2B5EF4-FFF2-40B4-BE49-F238E27FC236}">
                <a16:creationId xmlns:a16="http://schemas.microsoft.com/office/drawing/2014/main" id="{0FBE4D23-57FD-4498-A7EA-0332875383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A63F83-45C1-4EDA-8487-1B7263A49B7C}"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Textfeld 15">
            <a:extLst>
              <a:ext uri="{FF2B5EF4-FFF2-40B4-BE49-F238E27FC236}">
                <a16:creationId xmlns:a16="http://schemas.microsoft.com/office/drawing/2014/main" id="{5578E10D-21F7-4173-8B0E-EF06A892878A}"/>
              </a:ext>
            </a:extLst>
          </p:cNvPr>
          <p:cNvSpPr txBox="1"/>
          <p:nvPr/>
        </p:nvSpPr>
        <p:spPr>
          <a:xfrm>
            <a:off x="6994825" y="5646964"/>
            <a:ext cx="472551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Nature reveals herself to science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Paris,  Conservatoire National des Arts et des Métier; Luis-Ernest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Barrias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1899; quoted from L.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Daston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&amp; P.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Galison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Objekivität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Suhrkamp</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Grafik 17">
            <a:extLst>
              <a:ext uri="{FF2B5EF4-FFF2-40B4-BE49-F238E27FC236}">
                <a16:creationId xmlns:a16="http://schemas.microsoft.com/office/drawing/2014/main" id="{F58F4B7D-619E-44BE-B358-C1AC90851460}"/>
              </a:ext>
            </a:extLst>
          </p:cNvPr>
          <p:cNvPicPr>
            <a:picLocks noChangeAspect="1"/>
          </p:cNvPicPr>
          <p:nvPr/>
        </p:nvPicPr>
        <p:blipFill>
          <a:blip r:embed="rId2"/>
          <a:stretch>
            <a:fillRect/>
          </a:stretch>
        </p:blipFill>
        <p:spPr>
          <a:xfrm>
            <a:off x="7020540" y="347239"/>
            <a:ext cx="4065725" cy="5299725"/>
          </a:xfrm>
          <a:prstGeom prst="rect">
            <a:avLst/>
          </a:prstGeom>
        </p:spPr>
      </p:pic>
    </p:spTree>
    <p:extLst>
      <p:ext uri="{BB962C8B-B14F-4D97-AF65-F5344CB8AC3E}">
        <p14:creationId xmlns:p14="http://schemas.microsoft.com/office/powerpoint/2010/main" val="34746560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250FA8-D8F5-49A8-B813-EFED2F024269}"/>
              </a:ext>
            </a:extLst>
          </p:cNvPr>
          <p:cNvSpPr>
            <a:spLocks noGrp="1"/>
          </p:cNvSpPr>
          <p:nvPr>
            <p:ph type="title"/>
          </p:nvPr>
        </p:nvSpPr>
        <p:spPr>
          <a:xfrm>
            <a:off x="6873729" y="6113281"/>
            <a:ext cx="3473741" cy="744719"/>
          </a:xfrm>
        </p:spPr>
        <p:txBody>
          <a:bodyPr/>
          <a:lstStyle/>
          <a:p>
            <a:r>
              <a:rPr lang="en-US" b="1" dirty="0">
                <a:latin typeface="+mn-lt"/>
              </a:rPr>
              <a:t>What to do?</a:t>
            </a:r>
          </a:p>
        </p:txBody>
      </p:sp>
      <p:sp>
        <p:nvSpPr>
          <p:cNvPr id="3" name="Inhaltsplatzhalter 2">
            <a:extLst>
              <a:ext uri="{FF2B5EF4-FFF2-40B4-BE49-F238E27FC236}">
                <a16:creationId xmlns:a16="http://schemas.microsoft.com/office/drawing/2014/main" id="{D541F6D8-BA41-4C87-B1EC-78CCF27A87C5}"/>
              </a:ext>
            </a:extLst>
          </p:cNvPr>
          <p:cNvSpPr>
            <a:spLocks noGrp="1"/>
          </p:cNvSpPr>
          <p:nvPr>
            <p:ph idx="1"/>
          </p:nvPr>
        </p:nvSpPr>
        <p:spPr>
          <a:xfrm>
            <a:off x="418750" y="335967"/>
            <a:ext cx="9716490" cy="5112013"/>
          </a:xfrm>
        </p:spPr>
        <p:txBody>
          <a:bodyPr>
            <a:normAutofit/>
          </a:bodyPr>
          <a:lstStyle/>
          <a:p>
            <a:pPr>
              <a:lnSpc>
                <a:spcPct val="110000"/>
              </a:lnSpc>
            </a:pPr>
            <a:r>
              <a:rPr lang="en-US" sz="2400" dirty="0"/>
              <a:t>When leaving your territory of competence, extend range of cooperation – include social scientists when needed, but try to understand which type of knowledge social sciences build, using which premises. (“Extended peer review”)</a:t>
            </a:r>
          </a:p>
          <a:p>
            <a:pPr>
              <a:lnSpc>
                <a:spcPct val="110000"/>
              </a:lnSpc>
            </a:pPr>
            <a:r>
              <a:rPr lang="en-US" sz="2400" dirty="0"/>
              <a:t>When leaving the territory of science, and entering the public / political realm, accept that our knowledge is rather narrow, and provides only a small segment of needed knowledge.  (“Campfire”-concept of Krauss and von Storch)</a:t>
            </a:r>
          </a:p>
          <a:p>
            <a:pPr>
              <a:lnSpc>
                <a:spcPct val="110000"/>
              </a:lnSpc>
            </a:pPr>
            <a:r>
              <a:rPr lang="en-US" sz="2400" dirty="0"/>
              <a:t>Accept that policymaking is not an optimization problem, but an effort to a balance societal values, and that science strives for best explanations not for (eternal) truth.</a:t>
            </a:r>
          </a:p>
          <a:p>
            <a:pPr>
              <a:lnSpc>
                <a:spcPct val="110000"/>
              </a:lnSpc>
            </a:pPr>
            <a:endParaRPr lang="en-US" sz="2400" dirty="0"/>
          </a:p>
        </p:txBody>
      </p:sp>
      <p:sp>
        <p:nvSpPr>
          <p:cNvPr id="6" name="Foliennummernplatzhalter 5">
            <a:extLst>
              <a:ext uri="{FF2B5EF4-FFF2-40B4-BE49-F238E27FC236}">
                <a16:creationId xmlns:a16="http://schemas.microsoft.com/office/drawing/2014/main" id="{0FBE4D23-57FD-4498-A7EA-0332875383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A63F83-45C1-4EDA-8487-1B7263A49B7C}"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6216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E7170BEA-CC82-4B27-B2E9-D9EE14B62CD9}"/>
              </a:ext>
            </a:extLst>
          </p:cNvPr>
          <p:cNvSpPr>
            <a:spLocks noGrp="1"/>
          </p:cNvSpPr>
          <p:nvPr>
            <p:ph type="sldNum" sz="quarter" idx="12"/>
          </p:nvPr>
        </p:nvSpPr>
        <p:spPr/>
        <p:txBody>
          <a:bodyPr/>
          <a:lstStyle/>
          <a:p>
            <a:fld id="{CFA63F83-45C1-4EDA-8487-1B7263A49B7C}" type="slidenum">
              <a:rPr lang="de-DE" smtClean="0"/>
              <a:t>26</a:t>
            </a:fld>
            <a:endParaRPr lang="de-DE" dirty="0"/>
          </a:p>
        </p:txBody>
      </p:sp>
      <p:pic>
        <p:nvPicPr>
          <p:cNvPr id="8" name="Grafik 3" descr="ak10.gif">
            <a:extLst>
              <a:ext uri="{FF2B5EF4-FFF2-40B4-BE49-F238E27FC236}">
                <a16:creationId xmlns:a16="http://schemas.microsoft.com/office/drawing/2014/main" id="{21C1A421-9D9F-4816-A0C4-0647CFE30D4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27362" y="2394503"/>
            <a:ext cx="3724187" cy="2068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a:extLst>
              <a:ext uri="{FF2B5EF4-FFF2-40B4-BE49-F238E27FC236}">
                <a16:creationId xmlns:a16="http://schemas.microsoft.com/office/drawing/2014/main" id="{1B1E130E-3035-4990-AB91-8FAEE734F361}"/>
              </a:ext>
            </a:extLst>
          </p:cNvPr>
          <p:cNvSpPr txBox="1"/>
          <p:nvPr/>
        </p:nvSpPr>
        <p:spPr>
          <a:xfrm>
            <a:off x="3688337" y="4349163"/>
            <a:ext cx="4549262" cy="523220"/>
          </a:xfrm>
          <a:prstGeom prst="rect">
            <a:avLst/>
          </a:prstGeom>
          <a:noFill/>
        </p:spPr>
        <p:txBody>
          <a:bodyPr wrap="square" rtlCol="0">
            <a:spAutoFit/>
          </a:bodyPr>
          <a:lstStyle/>
          <a:p>
            <a:pPr algn="ctr"/>
            <a:r>
              <a:rPr lang="en-US" sz="2800" b="1" dirty="0"/>
              <a:t>hvonstorch@web.de</a:t>
            </a:r>
          </a:p>
        </p:txBody>
      </p:sp>
    </p:spTree>
    <p:extLst>
      <p:ext uri="{BB962C8B-B14F-4D97-AF65-F5344CB8AC3E}">
        <p14:creationId xmlns:p14="http://schemas.microsoft.com/office/powerpoint/2010/main" val="29760874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stretch>
            <a:fillRect/>
          </a:stretch>
        </p:blipFill>
        <p:spPr>
          <a:xfrm>
            <a:off x="1212189" y="1429494"/>
            <a:ext cx="4450676" cy="5273896"/>
          </a:xfrm>
          <a:prstGeom prst="rect">
            <a:avLst/>
          </a:prstGeom>
        </p:spPr>
      </p:pic>
      <p:pic>
        <p:nvPicPr>
          <p:cNvPr id="6" name="Grafik 5"/>
          <p:cNvPicPr>
            <a:picLocks noChangeAspect="1"/>
          </p:cNvPicPr>
          <p:nvPr/>
        </p:nvPicPr>
        <p:blipFill>
          <a:blip r:embed="rId4"/>
          <a:stretch>
            <a:fillRect/>
          </a:stretch>
        </p:blipFill>
        <p:spPr>
          <a:xfrm>
            <a:off x="1306462" y="154610"/>
            <a:ext cx="4721795" cy="1300653"/>
          </a:xfrm>
          <a:prstGeom prst="rect">
            <a:avLst/>
          </a:prstGeom>
        </p:spPr>
      </p:pic>
      <p:sp>
        <p:nvSpPr>
          <p:cNvPr id="7" name="Rechteck 6"/>
          <p:cNvSpPr/>
          <p:nvPr/>
        </p:nvSpPr>
        <p:spPr>
          <a:xfrm>
            <a:off x="3195613" y="4434110"/>
            <a:ext cx="2832644" cy="2370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liennummernplatzhalter 3">
            <a:extLst>
              <a:ext uri="{FF2B5EF4-FFF2-40B4-BE49-F238E27FC236}">
                <a16:creationId xmlns:a16="http://schemas.microsoft.com/office/drawing/2014/main" id="{CEA2DC36-4724-49E2-A3CB-731EF16E1677}"/>
              </a:ext>
            </a:extLst>
          </p:cNvPr>
          <p:cNvSpPr>
            <a:spLocks noGrp="1"/>
          </p:cNvSpPr>
          <p:nvPr>
            <p:ph type="sldNum" sz="quarter" idx="12"/>
          </p:nvPr>
        </p:nvSpPr>
        <p:spPr>
          <a:xfrm>
            <a:off x="9148510" y="6364034"/>
            <a:ext cx="2743200" cy="365125"/>
          </a:xfrm>
        </p:spPr>
        <p:txBody>
          <a:bodyPr/>
          <a:lstStyle/>
          <a:p>
            <a:fld id="{4EC849A3-4AA5-47F4-8DE0-2424DA08BFA3}" type="slidenum">
              <a:rPr lang="en-US" smtClean="0"/>
              <a:t>27</a:t>
            </a:fld>
            <a:endParaRPr lang="en-US"/>
          </a:p>
        </p:txBody>
      </p:sp>
      <p:sp>
        <p:nvSpPr>
          <p:cNvPr id="12" name="Textfeld 11">
            <a:extLst>
              <a:ext uri="{FF2B5EF4-FFF2-40B4-BE49-F238E27FC236}">
                <a16:creationId xmlns:a16="http://schemas.microsoft.com/office/drawing/2014/main" id="{159EB3D4-15D9-407C-BBCA-1ABAE8111E39}"/>
              </a:ext>
            </a:extLst>
          </p:cNvPr>
          <p:cNvSpPr txBox="1"/>
          <p:nvPr/>
        </p:nvSpPr>
        <p:spPr>
          <a:xfrm>
            <a:off x="6095999" y="1836484"/>
            <a:ext cx="5717189" cy="2123658"/>
          </a:xfrm>
          <a:prstGeom prst="rect">
            <a:avLst/>
          </a:prstGeom>
          <a:noFill/>
        </p:spPr>
        <p:txBody>
          <a:bodyPr wrap="square" rtlCol="0">
            <a:spAutoFit/>
          </a:bodyPr>
          <a:lstStyle/>
          <a:p>
            <a:r>
              <a:rPr lang="en-US" sz="6600" b="1" dirty="0"/>
              <a:t>The west knows better …</a:t>
            </a:r>
          </a:p>
        </p:txBody>
      </p:sp>
    </p:spTree>
    <p:extLst>
      <p:ext uri="{BB962C8B-B14F-4D97-AF65-F5344CB8AC3E}">
        <p14:creationId xmlns:p14="http://schemas.microsoft.com/office/powerpoint/2010/main" val="2979607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68D056-2D8F-4E95-AB30-F5A2EAF33611}"/>
              </a:ext>
            </a:extLst>
          </p:cNvPr>
          <p:cNvSpPr>
            <a:spLocks noGrp="1"/>
          </p:cNvSpPr>
          <p:nvPr>
            <p:ph type="title"/>
          </p:nvPr>
        </p:nvSpPr>
        <p:spPr>
          <a:xfrm>
            <a:off x="284949" y="368045"/>
            <a:ext cx="10515600" cy="721119"/>
          </a:xfrm>
        </p:spPr>
        <p:txBody>
          <a:bodyPr>
            <a:normAutofit/>
          </a:bodyPr>
          <a:lstStyle/>
          <a:p>
            <a:r>
              <a:rPr lang="en-US" b="1" dirty="0">
                <a:latin typeface="+mn-lt"/>
              </a:rPr>
              <a:t>Part I: Climate as natural and social object</a:t>
            </a:r>
          </a:p>
        </p:txBody>
      </p:sp>
      <p:sp>
        <p:nvSpPr>
          <p:cNvPr id="3" name="Inhaltsplatzhalter 2">
            <a:extLst>
              <a:ext uri="{FF2B5EF4-FFF2-40B4-BE49-F238E27FC236}">
                <a16:creationId xmlns:a16="http://schemas.microsoft.com/office/drawing/2014/main" id="{1B4AD490-A2B2-4EA0-8274-E0B3A9E9285A}"/>
              </a:ext>
            </a:extLst>
          </p:cNvPr>
          <p:cNvSpPr>
            <a:spLocks noGrp="1"/>
          </p:cNvSpPr>
          <p:nvPr>
            <p:ph idx="1"/>
          </p:nvPr>
        </p:nvSpPr>
        <p:spPr>
          <a:xfrm>
            <a:off x="354105" y="1225689"/>
            <a:ext cx="6584577" cy="5632310"/>
          </a:xfrm>
        </p:spPr>
        <p:txBody>
          <a:bodyPr>
            <a:normAutofit/>
          </a:bodyPr>
          <a:lstStyle/>
          <a:p>
            <a:pPr marL="0" indent="0">
              <a:buNone/>
            </a:pPr>
            <a:r>
              <a:rPr lang="en-US" sz="2800" dirty="0">
                <a:effectLst/>
                <a:latin typeface="Calibri" panose="020F0502020204030204" pitchFamily="34" charset="0"/>
                <a:ea typeface="DengXian" panose="02010600030101010101" pitchFamily="2" charset="-122"/>
                <a:cs typeface="Times New Roman" panose="02020603050405020304" pitchFamily="18" charset="0"/>
              </a:rPr>
              <a:t>Since ages, the topic of climate – in the sense of “usual weather” - has attracted attention in the western tradition as a possible explanatory factor. Climate, and its purported impact on society, has become an integrated element in western thinking and perception.</a:t>
            </a:r>
          </a:p>
          <a:p>
            <a:pPr marL="0" indent="0">
              <a:buNone/>
            </a:pPr>
            <a:r>
              <a:rPr lang="en-US" sz="2800" dirty="0">
                <a:effectLst/>
                <a:latin typeface="Calibri" panose="020F0502020204030204" pitchFamily="34" charset="0"/>
                <a:ea typeface="DengXian" panose="02010600030101010101" pitchFamily="2" charset="-122"/>
                <a:cs typeface="Times New Roman" panose="02020603050405020304" pitchFamily="18" charset="0"/>
              </a:rPr>
              <a:t>An important issue in the history of western ideas about the climatic impact on humans and society, is the concept of </a:t>
            </a:r>
            <a:r>
              <a:rPr lang="en-US" sz="2800" b="1" dirty="0">
                <a:effectLst/>
                <a:latin typeface="Calibri" panose="020F0502020204030204" pitchFamily="34" charset="0"/>
                <a:ea typeface="DengXian" panose="02010600030101010101" pitchFamily="2" charset="-122"/>
                <a:cs typeface="Times New Roman" panose="02020603050405020304" pitchFamily="18" charset="0"/>
              </a:rPr>
              <a:t>climatic determinism</a:t>
            </a:r>
            <a:r>
              <a:rPr lang="en-US" sz="2800" dirty="0">
                <a:effectLst/>
                <a:latin typeface="Calibri" panose="020F0502020204030204" pitchFamily="34" charset="0"/>
                <a:ea typeface="DengXian" panose="02010600030101010101" pitchFamily="2" charset="-122"/>
                <a:cs typeface="Times New Roman" panose="02020603050405020304" pitchFamily="18" charset="0"/>
              </a:rPr>
              <a:t>. This ideology favored the perception of the westerners being superior to the people in the rest of the world.</a:t>
            </a:r>
            <a:endParaRPr lang="en-US" dirty="0"/>
          </a:p>
        </p:txBody>
      </p:sp>
      <p:sp>
        <p:nvSpPr>
          <p:cNvPr id="4" name="Foliennummernplatzhalter 3">
            <a:extLst>
              <a:ext uri="{FF2B5EF4-FFF2-40B4-BE49-F238E27FC236}">
                <a16:creationId xmlns:a16="http://schemas.microsoft.com/office/drawing/2014/main" id="{511DD93C-EF4B-4CEB-B8FB-E2C0EBA34081}"/>
              </a:ext>
            </a:extLst>
          </p:cNvPr>
          <p:cNvSpPr>
            <a:spLocks noGrp="1"/>
          </p:cNvSpPr>
          <p:nvPr>
            <p:ph type="sldNum" sz="quarter" idx="12"/>
          </p:nvPr>
        </p:nvSpPr>
        <p:spPr/>
        <p:txBody>
          <a:bodyPr/>
          <a:lstStyle/>
          <a:p>
            <a:fld id="{4EC849A3-4AA5-47F4-8DE0-2424DA08BFA3}" type="slidenum">
              <a:rPr lang="en-US" smtClean="0"/>
              <a:t>3</a:t>
            </a:fld>
            <a:endParaRPr lang="en-US"/>
          </a:p>
        </p:txBody>
      </p:sp>
      <p:sp>
        <p:nvSpPr>
          <p:cNvPr id="5" name="Textfeld 4">
            <a:extLst>
              <a:ext uri="{FF2B5EF4-FFF2-40B4-BE49-F238E27FC236}">
                <a16:creationId xmlns:a16="http://schemas.microsoft.com/office/drawing/2014/main" id="{B0542EE2-DD9E-4CB2-B9B2-3753B8D73742}"/>
              </a:ext>
            </a:extLst>
          </p:cNvPr>
          <p:cNvSpPr txBox="1"/>
          <p:nvPr/>
        </p:nvSpPr>
        <p:spPr>
          <a:xfrm>
            <a:off x="6938682" y="1225689"/>
            <a:ext cx="5048410" cy="5324535"/>
          </a:xfrm>
          <a:prstGeom prst="rect">
            <a:avLst/>
          </a:prstGeom>
          <a:solidFill>
            <a:schemeClr val="bg1">
              <a:lumMod val="85000"/>
            </a:schemeClr>
          </a:solidFill>
        </p:spPr>
        <p:txBody>
          <a:bodyPr wrap="square" rtlCol="0">
            <a:spAutoFit/>
          </a:bodyPr>
          <a:lstStyle/>
          <a:p>
            <a:r>
              <a:rPr lang="en-US" sz="2000" dirty="0"/>
              <a:t>“The term climate, taken in its most general sense, indicates all the changes in the atmosphere, which sensibly affect our organs, as temperature, humidity, variations in the barometrical pressure, the calm state of the air or the action of varying winds, the amount of electric tension, the purity of the atmosphere or its admixture with more or less noxious gaseous exhalations, and, finally, the degree of ordinary transparency and clearness of the sky, which is not only important with respect to the increased radiation from the earth, the organic development of plants, and the ripening of fruits, but also with reference to its influence on the feelings and mental condition of men”. </a:t>
            </a:r>
          </a:p>
          <a:p>
            <a:r>
              <a:rPr lang="en-US" sz="2000" dirty="0"/>
              <a:t>(A. von Humboldt:, 1845: Cosmos, A Sketch of a Physical Description of the Universe)</a:t>
            </a:r>
          </a:p>
        </p:txBody>
      </p:sp>
    </p:spTree>
    <p:extLst>
      <p:ext uri="{BB962C8B-B14F-4D97-AF65-F5344CB8AC3E}">
        <p14:creationId xmlns:p14="http://schemas.microsoft.com/office/powerpoint/2010/main" val="307029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3816" y="1"/>
            <a:ext cx="10939984" cy="1214750"/>
          </a:xfrm>
        </p:spPr>
        <p:txBody>
          <a:bodyPr/>
          <a:lstStyle/>
          <a:p>
            <a:r>
              <a:rPr lang="en-US" b="1" dirty="0">
                <a:latin typeface="+mn-lt"/>
              </a:rPr>
              <a:t>Climate Science, past</a:t>
            </a:r>
            <a:endParaRPr lang="en-US" dirty="0">
              <a:latin typeface="+mn-lt"/>
            </a:endParaRPr>
          </a:p>
        </p:txBody>
      </p:sp>
      <p:sp>
        <p:nvSpPr>
          <p:cNvPr id="3" name="Inhaltsplatzhalter 2"/>
          <p:cNvSpPr>
            <a:spLocks noGrp="1"/>
          </p:cNvSpPr>
          <p:nvPr>
            <p:ph idx="1"/>
          </p:nvPr>
        </p:nvSpPr>
        <p:spPr>
          <a:xfrm>
            <a:off x="360420" y="995820"/>
            <a:ext cx="11213629" cy="1366936"/>
          </a:xfrm>
        </p:spPr>
        <p:txBody>
          <a:bodyPr>
            <a:normAutofit/>
          </a:bodyPr>
          <a:lstStyle/>
          <a:p>
            <a:pPr marL="0" indent="0">
              <a:lnSpc>
                <a:spcPct val="100000"/>
              </a:lnSpc>
              <a:buNone/>
            </a:pPr>
            <a:r>
              <a:rPr lang="en-US" sz="2000" dirty="0"/>
              <a:t>Until about the middle of the 2th century, the global climate was determined by studying the climate in all regions of the world, mostly by drawing maps. These regional maps were assembled into global maps, as for instance done by V. </a:t>
            </a:r>
            <a:r>
              <a:rPr lang="en-US" sz="2000" dirty="0" err="1"/>
              <a:t>Köppen</a:t>
            </a:r>
            <a:r>
              <a:rPr lang="en-US" sz="2000" dirty="0"/>
              <a:t> and others. In general, climatology was needed for agriculture but also for transport and trade.</a:t>
            </a:r>
            <a:endParaRPr lang="de-DE" sz="2000" dirty="0"/>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546465"/>
            <a:ext cx="5478049" cy="3761991"/>
          </a:xfrm>
          <a:prstGeom prst="rect">
            <a:avLst/>
          </a:prstGeom>
        </p:spPr>
      </p:pic>
      <p:sp>
        <p:nvSpPr>
          <p:cNvPr id="6" name="Textfeld 5"/>
          <p:cNvSpPr txBox="1"/>
          <p:nvPr/>
        </p:nvSpPr>
        <p:spPr>
          <a:xfrm>
            <a:off x="360420" y="2313338"/>
            <a:ext cx="5780076" cy="4093428"/>
          </a:xfrm>
          <a:prstGeom prst="rect">
            <a:avLst/>
          </a:prstGeom>
          <a:noFill/>
        </p:spPr>
        <p:txBody>
          <a:bodyPr wrap="square" rtlCol="0">
            <a:spAutoFit/>
          </a:bodyPr>
          <a:lstStyle/>
          <a:p>
            <a:r>
              <a:rPr lang="en-US" sz="2000" dirty="0"/>
              <a:t>A major application of climatology was </a:t>
            </a:r>
            <a:r>
              <a:rPr lang="en-US" sz="2000" b="1" dirty="0"/>
              <a:t>planning for colonial acquisitions</a:t>
            </a:r>
            <a:r>
              <a:rPr lang="en-US" sz="2000" dirty="0"/>
              <a:t>, and for shipping routes for connecting colonies with homelands.</a:t>
            </a:r>
          </a:p>
          <a:p>
            <a:endParaRPr lang="en-US" sz="2000" dirty="0"/>
          </a:p>
          <a:p>
            <a:pPr marL="0" indent="0">
              <a:buNone/>
            </a:pPr>
            <a:r>
              <a:rPr lang="en-US" sz="2000" dirty="0"/>
              <a:t>The question if colonial regions would be suitable for permanent settlement  was a key aspect of geographers in Europe. </a:t>
            </a:r>
          </a:p>
          <a:p>
            <a:r>
              <a:rPr lang="en-US" sz="2000" dirty="0"/>
              <a:t>For instance, in 1938 at the International Congress of Geography in Amsterdam</a:t>
            </a:r>
            <a:r>
              <a:rPr lang="en-US" sz="2000"/>
              <a:t>, acclimatization </a:t>
            </a:r>
            <a:r>
              <a:rPr lang="en-US" sz="2000" dirty="0"/>
              <a:t>(of “white” people) almost all contributions to “colonial geography” ) was dealt with by almost all contributions to “colonial geography”– with a focus on barriers for European (“white race”) settlement.</a:t>
            </a:r>
            <a:endParaRPr lang="de-DE" sz="2000" dirty="0"/>
          </a:p>
        </p:txBody>
      </p:sp>
      <p:sp>
        <p:nvSpPr>
          <p:cNvPr id="4" name="Foliennummernplatzhalter 3">
            <a:extLst>
              <a:ext uri="{FF2B5EF4-FFF2-40B4-BE49-F238E27FC236}">
                <a16:creationId xmlns:a16="http://schemas.microsoft.com/office/drawing/2014/main" id="{39F3D083-640D-4E43-9A1A-F74BBD15738B}"/>
              </a:ext>
            </a:extLst>
          </p:cNvPr>
          <p:cNvSpPr>
            <a:spLocks noGrp="1"/>
          </p:cNvSpPr>
          <p:nvPr>
            <p:ph type="sldNum" sz="quarter" idx="12"/>
          </p:nvPr>
        </p:nvSpPr>
        <p:spPr/>
        <p:txBody>
          <a:bodyPr/>
          <a:lstStyle/>
          <a:p>
            <a:fld id="{4EC849A3-4AA5-47F4-8DE0-2424DA08BFA3}" type="slidenum">
              <a:rPr lang="en-US" smtClean="0"/>
              <a:t>4</a:t>
            </a:fld>
            <a:endParaRPr lang="en-US"/>
          </a:p>
        </p:txBody>
      </p:sp>
    </p:spTree>
    <p:extLst>
      <p:ext uri="{BB962C8B-B14F-4D97-AF65-F5344CB8AC3E}">
        <p14:creationId xmlns:p14="http://schemas.microsoft.com/office/powerpoint/2010/main" val="3374660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3155" y="145497"/>
            <a:ext cx="5501127" cy="964622"/>
          </a:xfrm>
        </p:spPr>
        <p:txBody>
          <a:bodyPr/>
          <a:lstStyle/>
          <a:p>
            <a:r>
              <a:rPr lang="en-US" b="1" dirty="0">
                <a:latin typeface="+mn-lt"/>
              </a:rPr>
              <a:t>Climatic Determinism</a:t>
            </a:r>
            <a:endParaRPr lang="en-US" dirty="0">
              <a:latin typeface="+mn-lt"/>
            </a:endParaRPr>
          </a:p>
        </p:txBody>
      </p:sp>
      <p:sp>
        <p:nvSpPr>
          <p:cNvPr id="3" name="Inhaltsplatzhalter 2"/>
          <p:cNvSpPr>
            <a:spLocks noGrp="1"/>
          </p:cNvSpPr>
          <p:nvPr>
            <p:ph idx="1"/>
          </p:nvPr>
        </p:nvSpPr>
        <p:spPr>
          <a:xfrm>
            <a:off x="523155" y="1147185"/>
            <a:ext cx="11261942" cy="5391727"/>
          </a:xfrm>
        </p:spPr>
        <p:txBody>
          <a:bodyPr>
            <a:normAutofit fontScale="70000" lnSpcReduction="20000"/>
          </a:bodyPr>
          <a:lstStyle/>
          <a:p>
            <a:pPr marL="0" indent="0">
              <a:lnSpc>
                <a:spcPct val="120000"/>
              </a:lnSpc>
              <a:buNone/>
            </a:pPr>
            <a:r>
              <a:rPr lang="en-US" dirty="0"/>
              <a:t>In 1910, Fritz Jaeger was the first geographer, who was bestowed a chair of “colonial geography” in Germany. He argued that the physical properties of the landscape and of the people would be related to climate. Using the standard stereotype of a warm-wet climate, which would reduce the amount of work needed for a living, he claimed that in such countries people would have remained on a lower level of culture. Very different would be “raw” climate of mid latitudes, which would force people to hard work and build higher culture. Thus, it is climate, which causes the difference between tropical people and Europeans – so that the colonization was legitimate because of the cultural superiority of the Europeans. This is the old and powerful narrative of climatic determinism:</a:t>
            </a:r>
            <a:endParaRPr lang="de-DE" dirty="0"/>
          </a:p>
          <a:p>
            <a:pPr marL="0" indent="0">
              <a:lnSpc>
                <a:spcPct val="120000"/>
              </a:lnSpc>
              <a:buNone/>
            </a:pPr>
            <a:r>
              <a:rPr lang="en-US" dirty="0"/>
              <a:t>“</a:t>
            </a:r>
            <a:r>
              <a:rPr lang="en-US" i="1" dirty="0"/>
              <a:t>Climatic determinism is the understanding that knowledge about the state of the climate, be it stationary or changing, provides significant insight about socially relevant processes, such as economic efficiency, physical energy and health of people or social and civilizational aspects and achievements. In the classical climatic determinism, the success of certain people in attaining ‘high levels of civilization’ was attributed mostly to climate</a:t>
            </a:r>
            <a:r>
              <a:rPr lang="en-US" dirty="0"/>
              <a:t>“ (Stehr and von Storch, 1999).</a:t>
            </a:r>
            <a:endParaRPr lang="de-DE" dirty="0"/>
          </a:p>
          <a:p>
            <a:pPr marL="0" indent="0">
              <a:lnSpc>
                <a:spcPct val="120000"/>
              </a:lnSpc>
              <a:buNone/>
            </a:pPr>
            <a:r>
              <a:rPr lang="en-US" dirty="0"/>
              <a:t>Stehr and von Storch prepared an inventory of the purported impacts of climate – they range from alcoholism, crime, cleanliness, mortality, life expectancy, fertility, temperament, and stupidity to  work attitudes, to mention some.</a:t>
            </a:r>
            <a:endParaRPr lang="de-DE" dirty="0"/>
          </a:p>
        </p:txBody>
      </p:sp>
      <p:sp>
        <p:nvSpPr>
          <p:cNvPr id="4" name="Textfeld 3"/>
          <p:cNvSpPr txBox="1"/>
          <p:nvPr/>
        </p:nvSpPr>
        <p:spPr>
          <a:xfrm>
            <a:off x="6645058" y="125260"/>
            <a:ext cx="5367402" cy="954107"/>
          </a:xfrm>
          <a:prstGeom prst="rect">
            <a:avLst/>
          </a:prstGeom>
          <a:noFill/>
        </p:spPr>
        <p:txBody>
          <a:bodyPr wrap="square" rtlCol="0">
            <a:spAutoFit/>
          </a:bodyPr>
          <a:lstStyle/>
          <a:p>
            <a:r>
              <a:rPr lang="en-US" sz="1400" dirty="0"/>
              <a:t>Stehr, N., and H. von Storch, An anatomy of climate determinism. </a:t>
            </a:r>
            <a:r>
              <a:rPr lang="de-DE" sz="1400" dirty="0"/>
              <a:t>In: H. </a:t>
            </a:r>
            <a:r>
              <a:rPr lang="de-DE" sz="1400" dirty="0" err="1"/>
              <a:t>Kaupen</a:t>
            </a:r>
            <a:r>
              <a:rPr lang="de-DE" sz="1400" dirty="0"/>
              <a:t>-Haas (Ed.): </a:t>
            </a:r>
            <a:r>
              <a:rPr lang="de-DE" sz="1400" i="1" dirty="0"/>
              <a:t>Wissenschaftlicher Rassismus - Analysen einer Kontinuität in den Human- und Naturwissenschaften</a:t>
            </a:r>
            <a:r>
              <a:rPr lang="de-DE" sz="1400" dirty="0"/>
              <a:t>. Campus-Verlag Frankfurt a.M. - New York (1999), 137-185, ISBN 3-593-36228-7, 1999</a:t>
            </a:r>
          </a:p>
        </p:txBody>
      </p:sp>
      <p:sp>
        <p:nvSpPr>
          <p:cNvPr id="5" name="Foliennummernplatzhalter 4">
            <a:extLst>
              <a:ext uri="{FF2B5EF4-FFF2-40B4-BE49-F238E27FC236}">
                <a16:creationId xmlns:a16="http://schemas.microsoft.com/office/drawing/2014/main" id="{04E63150-AC2B-4FAA-8C23-C142816A1C7F}"/>
              </a:ext>
            </a:extLst>
          </p:cNvPr>
          <p:cNvSpPr>
            <a:spLocks noGrp="1"/>
          </p:cNvSpPr>
          <p:nvPr>
            <p:ph type="sldNum" sz="quarter" idx="12"/>
          </p:nvPr>
        </p:nvSpPr>
        <p:spPr/>
        <p:txBody>
          <a:bodyPr/>
          <a:lstStyle/>
          <a:p>
            <a:fld id="{4EC849A3-4AA5-47F4-8DE0-2424DA08BFA3}" type="slidenum">
              <a:rPr lang="en-US" smtClean="0"/>
              <a:t>5</a:t>
            </a:fld>
            <a:endParaRPr lang="en-US"/>
          </a:p>
        </p:txBody>
      </p:sp>
    </p:spTree>
    <p:extLst>
      <p:ext uri="{BB962C8B-B14F-4D97-AF65-F5344CB8AC3E}">
        <p14:creationId xmlns:p14="http://schemas.microsoft.com/office/powerpoint/2010/main" val="3301984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7990" y="0"/>
            <a:ext cx="10915810" cy="1011433"/>
          </a:xfrm>
        </p:spPr>
        <p:txBody>
          <a:bodyPr>
            <a:normAutofit/>
          </a:bodyPr>
          <a:lstStyle/>
          <a:p>
            <a:r>
              <a:rPr lang="en-US" b="1" dirty="0">
                <a:latin typeface="+mn-lt"/>
              </a:rPr>
              <a:t>Ellsworth Huntington</a:t>
            </a:r>
          </a:p>
        </p:txBody>
      </p:sp>
      <p:sp>
        <p:nvSpPr>
          <p:cNvPr id="3" name="Inhaltsplatzhalter 2"/>
          <p:cNvSpPr>
            <a:spLocks noGrp="1"/>
          </p:cNvSpPr>
          <p:nvPr>
            <p:ph idx="1"/>
          </p:nvPr>
        </p:nvSpPr>
        <p:spPr>
          <a:xfrm>
            <a:off x="332639" y="1011433"/>
            <a:ext cx="7197247" cy="5790200"/>
          </a:xfrm>
        </p:spPr>
        <p:txBody>
          <a:bodyPr>
            <a:normAutofit/>
          </a:bodyPr>
          <a:lstStyle/>
          <a:p>
            <a:pPr marL="0" indent="0">
              <a:buNone/>
            </a:pPr>
            <a:r>
              <a:rPr lang="en-US" sz="2000" dirty="0"/>
              <a:t>The most known “modern” representative of climatic determinism was Ellsworth Huntington who drew the significant conclusion: "</a:t>
            </a:r>
            <a:r>
              <a:rPr lang="en-US" sz="2000" i="1" dirty="0"/>
              <a:t>Thus, if all other influences were eliminated, we should expect civilization to advance most rapidly in climates which have few or no months with temperatures above the optimum and many below, but none too far below the optimum. As a matter of fact, the actual distribution of civilization approaches this pattern but departs from it in some respect because mean temperature is only one of the climatic factors of environment, and the effects of physical environment are modified by cultural environment.” </a:t>
            </a:r>
            <a:endParaRPr lang="de-DE" sz="2000" i="1" dirty="0"/>
          </a:p>
          <a:p>
            <a:pPr marL="0" indent="0">
              <a:lnSpc>
                <a:spcPct val="100000"/>
              </a:lnSpc>
              <a:buNone/>
            </a:pPr>
            <a:r>
              <a:rPr lang="en-US" sz="2000" dirty="0"/>
              <a:t>This purported coincidence of “climatic energy” and “level of civilization” was based on two global maps, which shared some similarities. Thus, it was claimed, that there was a difference between favored people, mostly in Europe and some European settlements at mid-latitudes (USA, Australia), and less favored people mostly in the tropics. It as speculated that this difference in living conditions and challenges would not only manifest in economy, and civilization – but also in bodily characteristics, such as the form of noses.</a:t>
            </a:r>
            <a:endParaRPr lang="de-DE" sz="2000" dirty="0"/>
          </a:p>
        </p:txBody>
      </p:sp>
      <p:pic>
        <p:nvPicPr>
          <p:cNvPr id="5" name="Grafik 4"/>
          <p:cNvPicPr/>
          <p:nvPr/>
        </p:nvPicPr>
        <p:blipFill>
          <a:blip r:embed="rId2" cstate="print">
            <a:extLst>
              <a:ext uri="{28A0092B-C50C-407E-A947-70E740481C1C}">
                <a14:useLocalDpi xmlns:a14="http://schemas.microsoft.com/office/drawing/2010/main" val="0"/>
              </a:ext>
            </a:extLst>
          </a:blip>
          <a:stretch>
            <a:fillRect/>
          </a:stretch>
        </p:blipFill>
        <p:spPr>
          <a:xfrm>
            <a:off x="8172824" y="139784"/>
            <a:ext cx="3952649" cy="2547050"/>
          </a:xfrm>
          <a:prstGeom prst="rect">
            <a:avLst/>
          </a:prstGeom>
        </p:spPr>
      </p:pic>
      <p:pic>
        <p:nvPicPr>
          <p:cNvPr id="7" name="Grafik 6"/>
          <p:cNvPicPr/>
          <p:nvPr/>
        </p:nvPicPr>
        <p:blipFill>
          <a:blip r:embed="rId3" cstate="print">
            <a:extLst>
              <a:ext uri="{28A0092B-C50C-407E-A947-70E740481C1C}">
                <a14:useLocalDpi xmlns:a14="http://schemas.microsoft.com/office/drawing/2010/main" val="0"/>
              </a:ext>
            </a:extLst>
          </a:blip>
          <a:stretch>
            <a:fillRect/>
          </a:stretch>
        </p:blipFill>
        <p:spPr>
          <a:xfrm>
            <a:off x="8172824" y="4462131"/>
            <a:ext cx="4019176" cy="2339502"/>
          </a:xfrm>
          <a:prstGeom prst="rect">
            <a:avLst/>
          </a:prstGeom>
        </p:spPr>
      </p:pic>
      <p:sp>
        <p:nvSpPr>
          <p:cNvPr id="8" name="Textfeld 7"/>
          <p:cNvSpPr txBox="1"/>
          <p:nvPr/>
        </p:nvSpPr>
        <p:spPr>
          <a:xfrm>
            <a:off x="8301559" y="2826618"/>
            <a:ext cx="3695178" cy="1384995"/>
          </a:xfrm>
          <a:prstGeom prst="rect">
            <a:avLst/>
          </a:prstGeom>
          <a:noFill/>
        </p:spPr>
        <p:txBody>
          <a:bodyPr wrap="square" rtlCol="0">
            <a:spAutoFit/>
          </a:bodyPr>
          <a:lstStyle/>
          <a:p>
            <a:r>
              <a:rPr lang="en-US" sz="1400" i="1" dirty="0"/>
              <a:t>Two key diagrams in Huntington’s analysis. Top: the global distribution of peoples’ energy as derived from climatic conditions; bottom: global distribution of level of civilization as derived from a survey among international experts for the early part of the 20</a:t>
            </a:r>
            <a:r>
              <a:rPr lang="en-US" sz="1400" i="1" baseline="30000" dirty="0"/>
              <a:t>th</a:t>
            </a:r>
            <a:r>
              <a:rPr lang="en-US" sz="1400" i="1" dirty="0"/>
              <a:t> century. </a:t>
            </a:r>
            <a:endParaRPr lang="en-US" sz="1400" dirty="0"/>
          </a:p>
        </p:txBody>
      </p:sp>
      <p:sp>
        <p:nvSpPr>
          <p:cNvPr id="4" name="Foliennummernplatzhalter 3">
            <a:extLst>
              <a:ext uri="{FF2B5EF4-FFF2-40B4-BE49-F238E27FC236}">
                <a16:creationId xmlns:a16="http://schemas.microsoft.com/office/drawing/2014/main" id="{2DBA35C8-D210-4829-8109-A57D59698BAE}"/>
              </a:ext>
            </a:extLst>
          </p:cNvPr>
          <p:cNvSpPr>
            <a:spLocks noGrp="1"/>
          </p:cNvSpPr>
          <p:nvPr>
            <p:ph type="sldNum" sz="quarter" idx="12"/>
          </p:nvPr>
        </p:nvSpPr>
        <p:spPr/>
        <p:txBody>
          <a:bodyPr/>
          <a:lstStyle/>
          <a:p>
            <a:fld id="{4EC849A3-4AA5-47F4-8DE0-2424DA08BFA3}" type="slidenum">
              <a:rPr lang="en-US" smtClean="0"/>
              <a:t>6</a:t>
            </a:fld>
            <a:endParaRPr lang="en-US"/>
          </a:p>
        </p:txBody>
      </p:sp>
    </p:spTree>
    <p:extLst>
      <p:ext uri="{BB962C8B-B14F-4D97-AF65-F5344CB8AC3E}">
        <p14:creationId xmlns:p14="http://schemas.microsoft.com/office/powerpoint/2010/main" val="3121692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0"/>
            <a:ext cx="10515600" cy="1325563"/>
          </a:xfrm>
        </p:spPr>
        <p:txBody>
          <a:bodyPr/>
          <a:lstStyle/>
          <a:p>
            <a:r>
              <a:rPr lang="en-US" b="1" dirty="0">
                <a:latin typeface="+mn-lt"/>
              </a:rPr>
              <a:t>Climate: us and others</a:t>
            </a:r>
          </a:p>
        </p:txBody>
      </p:sp>
      <p:sp>
        <p:nvSpPr>
          <p:cNvPr id="3" name="Inhaltsplatzhalter 2"/>
          <p:cNvSpPr>
            <a:spLocks noGrp="1"/>
          </p:cNvSpPr>
          <p:nvPr>
            <p:ph idx="1"/>
          </p:nvPr>
        </p:nvSpPr>
        <p:spPr>
          <a:xfrm>
            <a:off x="719203" y="1092851"/>
            <a:ext cx="10515600" cy="5558469"/>
          </a:xfrm>
        </p:spPr>
        <p:txBody>
          <a:bodyPr>
            <a:normAutofit/>
          </a:bodyPr>
          <a:lstStyle/>
          <a:p>
            <a:pPr marL="0" indent="0">
              <a:lnSpc>
                <a:spcPct val="100000"/>
              </a:lnSpc>
              <a:buNone/>
            </a:pPr>
            <a:r>
              <a:rPr lang="en-US" sz="2000" dirty="0"/>
              <a:t>Thus, climate allowed the discrimination between “us” and the “others”, when seen with European eyes. The “others” were unable to develop reasonable levels of civilization, and would not be able to exploit the potentials of their lands and resources. Obviously, they were also unable to withstand the military power of the European powers, which was based on technological advancements.</a:t>
            </a:r>
            <a:endParaRPr lang="de-DE" sz="2000" dirty="0"/>
          </a:p>
          <a:p>
            <a:pPr marL="0" indent="0">
              <a:lnSpc>
                <a:spcPct val="100000"/>
              </a:lnSpc>
              <a:buNone/>
            </a:pPr>
            <a:r>
              <a:rPr lang="en-US" sz="2000" dirty="0"/>
              <a:t>C</a:t>
            </a:r>
            <a:r>
              <a:rPr lang="en-US" sz="2000" b="1" dirty="0"/>
              <a:t>limate was considered a major, if not the dominant cause for European “superiority” and the “others’” inferiority</a:t>
            </a:r>
            <a:r>
              <a:rPr lang="en-US" sz="2000" dirty="0"/>
              <a:t>, which was a property of the people, and their races, which had formed consistently in the different climates. </a:t>
            </a:r>
          </a:p>
          <a:p>
            <a:pPr marL="0" indent="0">
              <a:lnSpc>
                <a:spcPct val="100000"/>
              </a:lnSpc>
              <a:buNone/>
            </a:pPr>
            <a:r>
              <a:rPr lang="en-US" sz="2000" dirty="0"/>
              <a:t>Such theories formed a basis for colonial activity, since the local population would be unable to develop efficient governance, economy and finer culture because of the natural barrier of adverse regional climates. This may have led to two conclusions, namely that the </a:t>
            </a:r>
            <a:r>
              <a:rPr lang="en-US" sz="2000" b="1" dirty="0"/>
              <a:t>advanced Europeans may use the resources of the “others”</a:t>
            </a:r>
            <a:r>
              <a:rPr lang="en-US" sz="2000" dirty="0"/>
              <a:t>, as they were incapable of using them for themselves, and that the </a:t>
            </a:r>
            <a:r>
              <a:rPr lang="en-US" sz="2000" b="1" dirty="0"/>
              <a:t>retarded “others” may need special support and treatment for mitigating the adverse effects of a non-inspiring and non-challenging climate</a:t>
            </a:r>
            <a:r>
              <a:rPr lang="en-US" sz="2000" dirty="0"/>
              <a:t>. The former served as a legitimization for colonialism, whereas the other explanation may have been a motivation for widespread evangelization, which often enough seem to have been a pre-form of colonization.</a:t>
            </a:r>
            <a:endParaRPr lang="de-DE" sz="2000" dirty="0"/>
          </a:p>
        </p:txBody>
      </p:sp>
      <p:sp>
        <p:nvSpPr>
          <p:cNvPr id="4" name="Foliennummernplatzhalter 3">
            <a:extLst>
              <a:ext uri="{FF2B5EF4-FFF2-40B4-BE49-F238E27FC236}">
                <a16:creationId xmlns:a16="http://schemas.microsoft.com/office/drawing/2014/main" id="{08674CC3-D71D-4EAD-AC72-B1A8A41D46D2}"/>
              </a:ext>
            </a:extLst>
          </p:cNvPr>
          <p:cNvSpPr>
            <a:spLocks noGrp="1"/>
          </p:cNvSpPr>
          <p:nvPr>
            <p:ph type="sldNum" sz="quarter" idx="12"/>
          </p:nvPr>
        </p:nvSpPr>
        <p:spPr/>
        <p:txBody>
          <a:bodyPr/>
          <a:lstStyle/>
          <a:p>
            <a:fld id="{4EC849A3-4AA5-47F4-8DE0-2424DA08BFA3}" type="slidenum">
              <a:rPr lang="en-US" smtClean="0"/>
              <a:t>7</a:t>
            </a:fld>
            <a:endParaRPr lang="en-US"/>
          </a:p>
        </p:txBody>
      </p:sp>
    </p:spTree>
    <p:extLst>
      <p:ext uri="{BB962C8B-B14F-4D97-AF65-F5344CB8AC3E}">
        <p14:creationId xmlns:p14="http://schemas.microsoft.com/office/powerpoint/2010/main" val="1582911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712209-E41B-4BB6-B360-EEA321F8ECE2}"/>
              </a:ext>
            </a:extLst>
          </p:cNvPr>
          <p:cNvSpPr>
            <a:spLocks noGrp="1"/>
          </p:cNvSpPr>
          <p:nvPr>
            <p:ph type="title"/>
          </p:nvPr>
        </p:nvSpPr>
        <p:spPr>
          <a:xfrm>
            <a:off x="838199" y="365125"/>
            <a:ext cx="10855441" cy="1325563"/>
          </a:xfrm>
        </p:spPr>
        <p:txBody>
          <a:bodyPr>
            <a:normAutofit/>
          </a:bodyPr>
          <a:lstStyle/>
          <a:p>
            <a:r>
              <a:rPr lang="en-US" b="1" dirty="0">
                <a:latin typeface="+mn-lt"/>
              </a:rPr>
              <a:t>Part II – climate as physical science challenge</a:t>
            </a:r>
          </a:p>
        </p:txBody>
      </p:sp>
      <p:sp>
        <p:nvSpPr>
          <p:cNvPr id="3" name="Inhaltsplatzhalter 2">
            <a:extLst>
              <a:ext uri="{FF2B5EF4-FFF2-40B4-BE49-F238E27FC236}">
                <a16:creationId xmlns:a16="http://schemas.microsoft.com/office/drawing/2014/main" id="{312D987D-B583-42D7-9F24-F79E4C329FC4}"/>
              </a:ext>
            </a:extLst>
          </p:cNvPr>
          <p:cNvSpPr>
            <a:spLocks noGrp="1"/>
          </p:cNvSpPr>
          <p:nvPr>
            <p:ph idx="1"/>
          </p:nvPr>
        </p:nvSpPr>
        <p:spPr/>
        <p:txBody>
          <a:bodyPr>
            <a:normAutofit/>
          </a:bodyPr>
          <a:lstStyle/>
          <a:p>
            <a:pPr marL="0" indent="0">
              <a:buNone/>
            </a:pPr>
            <a:r>
              <a:rPr lang="en-US" sz="2800" dirty="0">
                <a:effectLst/>
                <a:latin typeface="Calibri" panose="020F0502020204030204" pitchFamily="34" charset="0"/>
                <a:ea typeface="DengXian" panose="02010600030101010101" pitchFamily="2" charset="-122"/>
                <a:cs typeface="Times New Roman" panose="02020603050405020304" pitchFamily="18" charset="0"/>
              </a:rPr>
              <a:t>In modern time,</a:t>
            </a:r>
          </a:p>
          <a:p>
            <a:pPr>
              <a:buFontTx/>
              <a:buChar char="-"/>
            </a:pPr>
            <a:r>
              <a:rPr lang="en-US" sz="2800" dirty="0">
                <a:effectLst/>
                <a:latin typeface="Calibri" panose="020F0502020204030204" pitchFamily="34" charset="0"/>
                <a:ea typeface="DengXian" panose="02010600030101010101" pitchFamily="2" charset="-122"/>
                <a:cs typeface="Times New Roman" panose="02020603050405020304" pitchFamily="18" charset="0"/>
              </a:rPr>
              <a:t>natural sciences instituted self-critical processes (repeatability, falsification) and norms (CUDOS @Merton), and</a:t>
            </a:r>
          </a:p>
          <a:p>
            <a:pPr>
              <a:buFontTx/>
              <a:buChar char="-"/>
            </a:pPr>
            <a:r>
              <a:rPr lang="en-US" sz="2800">
                <a:effectLst/>
                <a:latin typeface="Calibri" panose="020F0502020204030204" pitchFamily="34" charset="0"/>
                <a:ea typeface="DengXian" panose="02010600030101010101" pitchFamily="2" charset="-122"/>
                <a:cs typeface="Times New Roman" panose="02020603050405020304" pitchFamily="18" charset="0"/>
              </a:rPr>
              <a:t>the </a:t>
            </a:r>
            <a:r>
              <a:rPr lang="en-US" sz="2800" dirty="0">
                <a:effectLst/>
                <a:latin typeface="Calibri" panose="020F0502020204030204" pitchFamily="34" charset="0"/>
                <a:ea typeface="DengXian" panose="02010600030101010101" pitchFamily="2" charset="-122"/>
                <a:cs typeface="Times New Roman" panose="02020603050405020304" pitchFamily="18" charset="0"/>
              </a:rPr>
              <a:t>traditional host for climate issues, namely geography, lost its grip, and physics took over</a:t>
            </a:r>
            <a:r>
              <a:rPr lang="en-US" sz="2800">
                <a:effectLst/>
                <a:latin typeface="Calibri" panose="020F0502020204030204" pitchFamily="34" charset="0"/>
                <a:ea typeface="DengXian" panose="02010600030101010101" pitchFamily="2" charset="-122"/>
                <a:cs typeface="Times New Roman" panose="02020603050405020304" pitchFamily="18" charset="0"/>
              </a:rPr>
              <a:t>.  </a:t>
            </a:r>
          </a:p>
          <a:p>
            <a:pPr marL="0" indent="0">
              <a:buNone/>
            </a:pPr>
            <a:r>
              <a:rPr lang="en-US" sz="2800">
                <a:effectLst/>
                <a:latin typeface="Calibri" panose="020F0502020204030204" pitchFamily="34" charset="0"/>
                <a:ea typeface="DengXian" panose="02010600030101010101" pitchFamily="2" charset="-122"/>
                <a:cs typeface="Times New Roman" panose="02020603050405020304" pitchFamily="18" charset="0"/>
              </a:rPr>
              <a:t>This </a:t>
            </a:r>
            <a:r>
              <a:rPr lang="en-US" sz="2800" dirty="0">
                <a:effectLst/>
                <a:latin typeface="Calibri" panose="020F0502020204030204" pitchFamily="34" charset="0"/>
                <a:ea typeface="DengXian" panose="02010600030101010101" pitchFamily="2" charset="-122"/>
                <a:cs typeface="Times New Roman" panose="02020603050405020304" pitchFamily="18" charset="0"/>
              </a:rPr>
              <a:t>led to a more systematic, critical and rigorous approach of building and testing hypotheses and concepts</a:t>
            </a:r>
            <a:r>
              <a:rPr lang="en-US" dirty="0">
                <a:latin typeface="Calibri" panose="020F0502020204030204" pitchFamily="34" charset="0"/>
                <a:ea typeface="DengXian" panose="02010600030101010101" pitchFamily="2" charset="-122"/>
                <a:cs typeface="Times New Roman" panose="02020603050405020304" pitchFamily="18" charset="0"/>
              </a:rPr>
              <a:t> n the functioning of the climate system.</a:t>
            </a:r>
            <a:endParaRPr lang="en-US" sz="2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Foliennummernplatzhalter 3">
            <a:extLst>
              <a:ext uri="{FF2B5EF4-FFF2-40B4-BE49-F238E27FC236}">
                <a16:creationId xmlns:a16="http://schemas.microsoft.com/office/drawing/2014/main" id="{90A2FEDF-8369-4658-9A64-492B69DFEBB7}"/>
              </a:ext>
            </a:extLst>
          </p:cNvPr>
          <p:cNvSpPr>
            <a:spLocks noGrp="1"/>
          </p:cNvSpPr>
          <p:nvPr>
            <p:ph type="sldNum" sz="quarter" idx="12"/>
          </p:nvPr>
        </p:nvSpPr>
        <p:spPr/>
        <p:txBody>
          <a:bodyPr/>
          <a:lstStyle/>
          <a:p>
            <a:fld id="{4EC849A3-4AA5-47F4-8DE0-2424DA08BFA3}" type="slidenum">
              <a:rPr lang="en-US" smtClean="0"/>
              <a:t>8</a:t>
            </a:fld>
            <a:endParaRPr lang="en-US"/>
          </a:p>
        </p:txBody>
      </p:sp>
    </p:spTree>
    <p:extLst>
      <p:ext uri="{BB962C8B-B14F-4D97-AF65-F5344CB8AC3E}">
        <p14:creationId xmlns:p14="http://schemas.microsoft.com/office/powerpoint/2010/main" val="3660795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3038" y="216682"/>
            <a:ext cx="7071025" cy="947772"/>
          </a:xfrm>
        </p:spPr>
        <p:txBody>
          <a:bodyPr/>
          <a:lstStyle/>
          <a:p>
            <a:r>
              <a:rPr lang="en-US" b="1" dirty="0">
                <a:latin typeface="+mn-lt"/>
              </a:rPr>
              <a:t>Climate Science, today</a:t>
            </a:r>
            <a:endParaRPr lang="en-US" dirty="0">
              <a:latin typeface="+mn-lt"/>
            </a:endParaRPr>
          </a:p>
        </p:txBody>
      </p:sp>
      <p:sp>
        <p:nvSpPr>
          <p:cNvPr id="3" name="Inhaltsplatzhalter 2"/>
          <p:cNvSpPr>
            <a:spLocks noGrp="1"/>
          </p:cNvSpPr>
          <p:nvPr>
            <p:ph idx="1"/>
          </p:nvPr>
        </p:nvSpPr>
        <p:spPr>
          <a:xfrm>
            <a:off x="524501" y="1164454"/>
            <a:ext cx="6877833" cy="5430032"/>
          </a:xfrm>
        </p:spPr>
        <p:txBody>
          <a:bodyPr>
            <a:normAutofit/>
          </a:bodyPr>
          <a:lstStyle/>
          <a:p>
            <a:pPr marL="0" indent="0">
              <a:lnSpc>
                <a:spcPct val="100000"/>
              </a:lnSpc>
              <a:buNone/>
            </a:pPr>
            <a:r>
              <a:rPr lang="en-US" sz="2000" dirty="0"/>
              <a:t>The concept of climate has undergone significant changes in the past 100 years. </a:t>
            </a:r>
          </a:p>
          <a:p>
            <a:pPr marL="0" indent="0">
              <a:lnSpc>
                <a:spcPct val="100000"/>
              </a:lnSpc>
              <a:buNone/>
            </a:pPr>
            <a:r>
              <a:rPr lang="en-US" sz="2000" dirty="0"/>
              <a:t>Since about the 1970s, climate is conceptualized as a global object, which is determined chiefly by the amount of solar radiation arriving at Earth, the rotation of the Earth, and the radiative properties of the atmosphere and of the Earth surface. Regional climate are in this concept the regional manifestations of the global climate, which in principle may be considered the results of “downscaling”. Thus, regional climates are interesting chiefly because of the impacts of climate on </a:t>
            </a:r>
            <a:r>
              <a:rPr lang="en-US" sz="2000" dirty="0" err="1"/>
              <a:t>georisks</a:t>
            </a:r>
            <a:r>
              <a:rPr lang="en-US" sz="2000" dirty="0"/>
              <a:t>, ecosystems, economy and health. </a:t>
            </a:r>
          </a:p>
          <a:p>
            <a:pPr marL="0" indent="0">
              <a:lnSpc>
                <a:spcPct val="100000"/>
              </a:lnSpc>
              <a:buNone/>
            </a:pPr>
            <a:r>
              <a:rPr lang="en-US" sz="2000" dirty="0"/>
              <a:t>The regional manifestation is a key aspect in dealing with adaptation to man-made climate change, while most of the political debate focusses on the mitigation of global climate change (global warming, tropical storms, sea ice, sea level).</a:t>
            </a:r>
            <a:endParaRPr lang="de-DE" sz="2000"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1674" y="3536697"/>
            <a:ext cx="4278630" cy="3032760"/>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1674" y="0"/>
            <a:ext cx="2941320" cy="3486150"/>
          </a:xfrm>
          <a:prstGeom prst="rect">
            <a:avLst/>
          </a:prstGeom>
        </p:spPr>
      </p:pic>
      <p:sp>
        <p:nvSpPr>
          <p:cNvPr id="6" name="Foliennummernplatzhalter 5">
            <a:extLst>
              <a:ext uri="{FF2B5EF4-FFF2-40B4-BE49-F238E27FC236}">
                <a16:creationId xmlns:a16="http://schemas.microsoft.com/office/drawing/2014/main" id="{6E9C408F-BC0D-4152-9DCF-7015C6BA12A6}"/>
              </a:ext>
            </a:extLst>
          </p:cNvPr>
          <p:cNvSpPr>
            <a:spLocks noGrp="1"/>
          </p:cNvSpPr>
          <p:nvPr>
            <p:ph type="sldNum" sz="quarter" idx="12"/>
          </p:nvPr>
        </p:nvSpPr>
        <p:spPr/>
        <p:txBody>
          <a:bodyPr/>
          <a:lstStyle/>
          <a:p>
            <a:fld id="{4EC849A3-4AA5-47F4-8DE0-2424DA08BFA3}" type="slidenum">
              <a:rPr lang="en-US" smtClean="0"/>
              <a:t>9</a:t>
            </a:fld>
            <a:endParaRPr lang="en-US"/>
          </a:p>
        </p:txBody>
      </p:sp>
    </p:spTree>
    <p:extLst>
      <p:ext uri="{BB962C8B-B14F-4D97-AF65-F5344CB8AC3E}">
        <p14:creationId xmlns:p14="http://schemas.microsoft.com/office/powerpoint/2010/main" val="65300909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3540</Words>
  <Application>Microsoft Office PowerPoint</Application>
  <PresentationFormat>Breitbild</PresentationFormat>
  <Paragraphs>176</Paragraphs>
  <Slides>27</Slides>
  <Notes>6</Notes>
  <HiddenSlides>0</HiddenSlides>
  <MMClips>0</MMClips>
  <ScaleCrop>false</ScaleCrop>
  <HeadingPairs>
    <vt:vector size="8" baseType="variant">
      <vt:variant>
        <vt:lpstr>Verwendete Schriftarten</vt:lpstr>
      </vt:variant>
      <vt:variant>
        <vt:i4>7</vt:i4>
      </vt:variant>
      <vt:variant>
        <vt:lpstr>Design</vt:lpstr>
      </vt:variant>
      <vt:variant>
        <vt:i4>2</vt:i4>
      </vt:variant>
      <vt:variant>
        <vt:lpstr>Eingebettete OLE-Server</vt:lpstr>
      </vt:variant>
      <vt:variant>
        <vt:i4>1</vt:i4>
      </vt:variant>
      <vt:variant>
        <vt:lpstr>Folientitel</vt:lpstr>
      </vt:variant>
      <vt:variant>
        <vt:i4>27</vt:i4>
      </vt:variant>
    </vt:vector>
  </HeadingPairs>
  <TitlesOfParts>
    <vt:vector size="37" baseType="lpstr">
      <vt:lpstr>AdobeSongStd-Light</vt:lpstr>
      <vt:lpstr>Arial</vt:lpstr>
      <vt:lpstr>Calibri</vt:lpstr>
      <vt:lpstr>Calibri Light</vt:lpstr>
      <vt:lpstr>Cambria</vt:lpstr>
      <vt:lpstr>Comic Sans MS</vt:lpstr>
      <vt:lpstr>Times New Roman</vt:lpstr>
      <vt:lpstr>Office</vt:lpstr>
      <vt:lpstr>Office Theme</vt:lpstr>
      <vt:lpstr>Acrobat Document</vt:lpstr>
      <vt:lpstr>PowerPoint-Präsentation</vt:lpstr>
      <vt:lpstr>VON STORCH,  Hans</vt:lpstr>
      <vt:lpstr>Part I: Climate as natural and social object</vt:lpstr>
      <vt:lpstr>Climate Science, past</vt:lpstr>
      <vt:lpstr>Climatic Determinism</vt:lpstr>
      <vt:lpstr>Ellsworth Huntington</vt:lpstr>
      <vt:lpstr>Climate: us and others</vt:lpstr>
      <vt:lpstr>Part II – climate as physical science challenge</vt:lpstr>
      <vt:lpstr>Climate Science, today</vt:lpstr>
      <vt:lpstr>Robert K. Merton‘s CUDOS (1942) Norms for the basic natural scientists</vt:lpstr>
      <vt:lpstr>Natural scientists consider statements as scientific …</vt:lpstr>
      <vt:lpstr>Truth and CUDOS</vt:lpstr>
      <vt:lpstr>Part III – Climate still a social issue</vt:lpstr>
      <vt:lpstr>The dual face of “climate” – natural world</vt:lpstr>
      <vt:lpstr>The dual face of “climate” – social world</vt:lpstr>
      <vt:lpstr>PowerPoint-Präsentation</vt:lpstr>
      <vt:lpstr>PowerPoint-Präsentation</vt:lpstr>
      <vt:lpstr>Postnormal science</vt:lpstr>
      <vt:lpstr>Predictions based on post-normal conditions</vt:lpstr>
      <vt:lpstr> </vt:lpstr>
      <vt:lpstr>Postnormal conditions have an impact on the functioning of science</vt:lpstr>
      <vt:lpstr>Natural science as a social process</vt:lpstr>
      <vt:lpstr>Post-normality is significant - </vt:lpstr>
      <vt:lpstr>What to do  (as a natural scientist)?</vt:lpstr>
      <vt:lpstr>What to do?</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Climate science as a social process –  history, climatic determinism, CUDOS und post-normality   Hans von Storch Since ages, the topic of climate – in the sense of “usual weather” - has attracted attention in the western tradition as a possible explanatory factor. Climate, and its purported impact on society, has become an integrated element in western thinking and perception. In this lecture, the history of ideas about the climatic impact on humans and society, and the emergence of the ideology of climatic determinism are sketched. This ideology favored the perception of the westerners being superior to the people in the rest of the world, giving the legitimacy of colonialism. In modern time, when natural sciences instituted self-critical processes (repeatability, falsification) and norms (CUDOS @Merton), the traditional host for climate issues, namely geography, lost its grip, and physics took over.  This led to a more systematic, critical and rigorous approach of building and testing hypotheses and concepts. This gain in methodical rigor, however, went along with the loss of understanding of climate as culturally being falsely perceived as a key explanatory factor for societal differences and developments. Consequently, the large segments of the field tacitly and unknowingly adopted the false concept of climatic determinism. Climate science found itself in a “post-normal” condition, which lead to a frequent dominance of political utility over methodical rigor.   that climate science being a social process, conditioned to some extent by pre-scentific concepts, such as climatic determinism. </dc:title>
  <dc:creator>Hans von Storch</dc:creator>
  <cp:lastModifiedBy>Hans von Storch</cp:lastModifiedBy>
  <cp:revision>62</cp:revision>
  <dcterms:created xsi:type="dcterms:W3CDTF">2020-11-16T18:32:38Z</dcterms:created>
  <dcterms:modified xsi:type="dcterms:W3CDTF">2020-11-18T19:37:44Z</dcterms:modified>
</cp:coreProperties>
</file>