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270" r:id="rId4"/>
    <p:sldId id="263" r:id="rId5"/>
    <p:sldId id="264" r:id="rId6"/>
    <p:sldId id="265" r:id="rId7"/>
    <p:sldId id="266" r:id="rId8"/>
    <p:sldId id="267" r:id="rId9"/>
    <p:sldId id="268" r:id="rId10"/>
    <p:sldId id="257" r:id="rId11"/>
    <p:sldId id="258" r:id="rId12"/>
    <p:sldId id="259" r:id="rId13"/>
    <p:sldId id="260" r:id="rId14"/>
    <p:sldId id="275" r:id="rId15"/>
    <p:sldId id="276" r:id="rId16"/>
    <p:sldId id="277" r:id="rId17"/>
    <p:sldId id="278" r:id="rId18"/>
    <p:sldId id="280" r:id="rId19"/>
    <p:sldId id="282" r:id="rId20"/>
    <p:sldId id="284" r:id="rId21"/>
    <p:sldId id="281" r:id="rId22"/>
    <p:sldId id="283" r:id="rId23"/>
    <p:sldId id="285"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2" autoAdjust="0"/>
    <p:restoredTop sz="94660"/>
  </p:normalViewPr>
  <p:slideViewPr>
    <p:cSldViewPr snapToGrid="0" showGuides="1">
      <p:cViewPr varScale="1">
        <p:scale>
          <a:sx n="65" d="100"/>
          <a:sy n="65" d="100"/>
        </p:scale>
        <p:origin x="34" y="171"/>
      </p:cViewPr>
      <p:guideLst>
        <p:guide pos="529"/>
        <p:guide orient="horz" pos="2160"/>
      </p:guideLst>
    </p:cSldViewPr>
  </p:slideViewPr>
  <p:notesTextViewPr>
    <p:cViewPr>
      <p:scale>
        <a:sx n="1" d="1"/>
        <a:sy n="1" d="1"/>
      </p:scale>
      <p:origin x="0" y="0"/>
    </p:cViewPr>
  </p:notesTextViewPr>
  <p:sorterViewPr>
    <p:cViewPr>
      <p:scale>
        <a:sx n="100" d="100"/>
        <a:sy n="100" d="100"/>
      </p:scale>
      <p:origin x="0" y="-8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60A88-A0A3-4814-8C61-4FDF233758EB}" type="datetimeFigureOut">
              <a:rPr lang="en-US" smtClean="0"/>
              <a:t>6/9/2018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2BF8C-4DAC-4191-BBDC-DA0547810A65}" type="slidenum">
              <a:rPr lang="en-US" smtClean="0"/>
              <a:t>‹Nr.›</a:t>
            </a:fld>
            <a:endParaRPr lang="en-US"/>
          </a:p>
        </p:txBody>
      </p:sp>
    </p:spTree>
    <p:extLst>
      <p:ext uri="{BB962C8B-B14F-4D97-AF65-F5344CB8AC3E}">
        <p14:creationId xmlns:p14="http://schemas.microsoft.com/office/powerpoint/2010/main" val="883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04070"/>
            <a:fld id="{55B08F5D-28CC-483F-AB4F-9C4511C4251A}" type="slidenum">
              <a:rPr lang="en-GB" smtClean="0">
                <a:solidFill>
                  <a:prstClr val="black"/>
                </a:solidFill>
                <a:latin typeface="Times New Roman" pitchFamily="18" charset="0"/>
                <a:ea typeface="ヒラギノ角ゴ Pro W3"/>
                <a:cs typeface="ヒラギノ角ゴ Pro W3"/>
              </a:rPr>
              <a:pPr defTabSz="904070"/>
              <a:t>2</a:t>
            </a:fld>
            <a:endParaRPr lang="en-GB" dirty="0" smtClean="0">
              <a:solidFill>
                <a:prstClr val="black"/>
              </a:solidFill>
              <a:latin typeface="Times New Roman" pitchFamily="18" charset="0"/>
              <a:ea typeface="ヒラギノ角ゴ Pro W3"/>
              <a:cs typeface="ヒラギノ角ゴ Pro W3"/>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smtClean="0">
              <a:latin typeface="Times New Roman" pitchFamily="18" charset="0"/>
              <a:cs typeface="Arial" pitchFamily="34" charset="0"/>
            </a:endParaRPr>
          </a:p>
        </p:txBody>
      </p:sp>
    </p:spTree>
    <p:extLst>
      <p:ext uri="{BB962C8B-B14F-4D97-AF65-F5344CB8AC3E}">
        <p14:creationId xmlns:p14="http://schemas.microsoft.com/office/powerpoint/2010/main" val="229427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70414" indent="-296313" eaLnBrk="0" hangingPunct="0">
              <a:defRPr sz="2500">
                <a:solidFill>
                  <a:schemeClr val="tx1"/>
                </a:solidFill>
                <a:latin typeface="Times New Roman" pitchFamily="18" charset="0"/>
              </a:defRPr>
            </a:lvl2pPr>
            <a:lvl3pPr marL="1185254" indent="-237051" eaLnBrk="0" hangingPunct="0">
              <a:defRPr sz="2500">
                <a:solidFill>
                  <a:schemeClr val="tx1"/>
                </a:solidFill>
                <a:latin typeface="Times New Roman" pitchFamily="18" charset="0"/>
              </a:defRPr>
            </a:lvl3pPr>
            <a:lvl4pPr marL="1659354" indent="-237051" eaLnBrk="0" hangingPunct="0">
              <a:defRPr sz="2500">
                <a:solidFill>
                  <a:schemeClr val="tx1"/>
                </a:solidFill>
                <a:latin typeface="Times New Roman" pitchFamily="18" charset="0"/>
              </a:defRPr>
            </a:lvl4pPr>
            <a:lvl5pPr marL="2133456" indent="-237051" eaLnBrk="0" hangingPunct="0">
              <a:defRPr sz="2500">
                <a:solidFill>
                  <a:schemeClr val="tx1"/>
                </a:solidFill>
                <a:latin typeface="Times New Roman" pitchFamily="18" charset="0"/>
              </a:defRPr>
            </a:lvl5pPr>
            <a:lvl6pPr marL="2607557" indent="-237051" eaLnBrk="0" fontAlgn="base" hangingPunct="0">
              <a:spcBef>
                <a:spcPct val="0"/>
              </a:spcBef>
              <a:spcAft>
                <a:spcPct val="0"/>
              </a:spcAft>
              <a:defRPr sz="2500">
                <a:solidFill>
                  <a:schemeClr val="tx1"/>
                </a:solidFill>
                <a:latin typeface="Times New Roman" pitchFamily="18" charset="0"/>
              </a:defRPr>
            </a:lvl6pPr>
            <a:lvl7pPr marL="3081659" indent="-237051" eaLnBrk="0" fontAlgn="base" hangingPunct="0">
              <a:spcBef>
                <a:spcPct val="0"/>
              </a:spcBef>
              <a:spcAft>
                <a:spcPct val="0"/>
              </a:spcAft>
              <a:defRPr sz="2500">
                <a:solidFill>
                  <a:schemeClr val="tx1"/>
                </a:solidFill>
                <a:latin typeface="Times New Roman" pitchFamily="18" charset="0"/>
              </a:defRPr>
            </a:lvl7pPr>
            <a:lvl8pPr marL="3555760" indent="-237051" eaLnBrk="0" fontAlgn="base" hangingPunct="0">
              <a:spcBef>
                <a:spcPct val="0"/>
              </a:spcBef>
              <a:spcAft>
                <a:spcPct val="0"/>
              </a:spcAft>
              <a:defRPr sz="2500">
                <a:solidFill>
                  <a:schemeClr val="tx1"/>
                </a:solidFill>
                <a:latin typeface="Times New Roman" pitchFamily="18" charset="0"/>
              </a:defRPr>
            </a:lvl8pPr>
            <a:lvl9pPr marL="4029862" indent="-237051" eaLnBrk="0" fontAlgn="base" hangingPunct="0">
              <a:spcBef>
                <a:spcPct val="0"/>
              </a:spcBef>
              <a:spcAft>
                <a:spcPct val="0"/>
              </a:spcAft>
              <a:defRPr sz="2500">
                <a:solidFill>
                  <a:schemeClr val="tx1"/>
                </a:solidFill>
                <a:latin typeface="Times New Roman" pitchFamily="18" charset="0"/>
              </a:defRPr>
            </a:lvl9pPr>
          </a:lstStyle>
          <a:p>
            <a:pPr eaLnBrk="1" hangingPunct="1"/>
            <a:fld id="{E0EADCD4-5278-4795-9DC5-E036E504E623}" type="slidenum">
              <a:rPr lang="en-GB" altLang="de-DE" sz="1300"/>
              <a:pPr eaLnBrk="1" hangingPunct="1"/>
              <a:t>22</a:t>
            </a:fld>
            <a:endParaRPr lang="en-GB" altLang="de-DE"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66598" y="4715631"/>
            <a:ext cx="5335894" cy="4467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339215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2E2A0713-46C3-46EA-A637-CA60C799EF5E}" type="datetimeFigureOut">
              <a:rPr lang="en-US" smtClean="0"/>
              <a:t>6/9/2018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5001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E2A0713-46C3-46EA-A637-CA60C799EF5E}" type="datetimeFigureOut">
              <a:rPr lang="en-US" smtClean="0"/>
              <a:t>6/9/2018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214374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E2A0713-46C3-46EA-A637-CA60C799EF5E}" type="datetimeFigureOut">
              <a:rPr lang="en-US" smtClean="0"/>
              <a:t>6/9/2018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177334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Text und 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02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600202"/>
            <a:ext cx="10972800" cy="4525963"/>
          </a:xfrm>
          <a:prstGeom prst="rect">
            <a:avLst/>
          </a:prstGeom>
        </p:spPr>
        <p:txBody>
          <a:bodyPr lIns="91431" tIns="45715" rIns="91431" bIns="45715"/>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609601" y="6356351"/>
            <a:ext cx="2844800" cy="365125"/>
          </a:xfrm>
          <a:prstGeom prst="rect">
            <a:avLst/>
          </a:prstGeom>
        </p:spPr>
        <p:txBody>
          <a:bodyPr lIns="91431" tIns="45715" rIns="91431" bIns="45715"/>
          <a:lstStyle/>
          <a:p>
            <a:fld id="{370DE250-C4C2-402D-B73B-4B5FC672A42C}" type="datetimeFigureOut">
              <a:rPr lang="de-DE" smtClean="0"/>
              <a:pPr/>
              <a:t>10.06.2018</a:t>
            </a:fld>
            <a:endParaRPr lang="de-DE"/>
          </a:p>
        </p:txBody>
      </p:sp>
      <p:sp>
        <p:nvSpPr>
          <p:cNvPr id="5" name="Fußzeilenplatzhalter 4"/>
          <p:cNvSpPr>
            <a:spLocks noGrp="1"/>
          </p:cNvSpPr>
          <p:nvPr>
            <p:ph type="ftr" sz="quarter" idx="11"/>
          </p:nvPr>
        </p:nvSpPr>
        <p:spPr>
          <a:xfrm>
            <a:off x="4165601" y="6356351"/>
            <a:ext cx="3860800" cy="365125"/>
          </a:xfrm>
          <a:prstGeom prst="rect">
            <a:avLst/>
          </a:prstGeom>
        </p:spPr>
        <p:txBody>
          <a:bodyPr lIns="91431" tIns="45715" rIns="91431" bIns="45715"/>
          <a:lstStyle/>
          <a:p>
            <a:endParaRPr lang="de-DE"/>
          </a:p>
        </p:txBody>
      </p:sp>
      <p:sp>
        <p:nvSpPr>
          <p:cNvPr id="6" name="Foliennummernplatzhalter 5"/>
          <p:cNvSpPr>
            <a:spLocks noGrp="1"/>
          </p:cNvSpPr>
          <p:nvPr>
            <p:ph type="sldNum" sz="quarter" idx="12"/>
          </p:nvPr>
        </p:nvSpPr>
        <p:spPr>
          <a:xfrm>
            <a:off x="8737600" y="6356351"/>
            <a:ext cx="2844800" cy="365125"/>
          </a:xfrm>
          <a:prstGeom prst="rect">
            <a:avLst/>
          </a:prstGeom>
        </p:spPr>
        <p:txBody>
          <a:bodyPr lIns="91431" tIns="45715" rIns="91431" bIns="45715"/>
          <a:lstStyle/>
          <a:p>
            <a:fld id="{7111C6D3-2219-4338-A8E6-57AA53B432DC}" type="slidenum">
              <a:rPr lang="de-DE" smtClean="0"/>
              <a:pPr/>
              <a:t>‹Nr.›</a:t>
            </a:fld>
            <a:endParaRPr lang="de-DE"/>
          </a:p>
        </p:txBody>
      </p:sp>
    </p:spTree>
    <p:extLst>
      <p:ext uri="{BB962C8B-B14F-4D97-AF65-F5344CB8AC3E}">
        <p14:creationId xmlns:p14="http://schemas.microsoft.com/office/powerpoint/2010/main" val="168844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2E2A0713-46C3-46EA-A637-CA60C799EF5E}" type="datetimeFigureOut">
              <a:rPr lang="en-US" smtClean="0"/>
              <a:t>6/9/2018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245574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E2A0713-46C3-46EA-A637-CA60C799EF5E}" type="datetimeFigureOut">
              <a:rPr lang="en-US" smtClean="0"/>
              <a:t>6/9/2018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162950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2E2A0713-46C3-46EA-A637-CA60C799EF5E}" type="datetimeFigureOut">
              <a:rPr lang="en-US" smtClean="0"/>
              <a:t>6/9/2018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200866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2E2A0713-46C3-46EA-A637-CA60C799EF5E}" type="datetimeFigureOut">
              <a:rPr lang="en-US" smtClean="0"/>
              <a:t>6/9/2018</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172140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2E2A0713-46C3-46EA-A637-CA60C799EF5E}" type="datetimeFigureOut">
              <a:rPr lang="en-US" smtClean="0"/>
              <a:t>6/9/2018</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25284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2A0713-46C3-46EA-A637-CA60C799EF5E}" type="datetimeFigureOut">
              <a:rPr lang="en-US" smtClean="0"/>
              <a:t>6/9/2018</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103866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2A0713-46C3-46EA-A637-CA60C799EF5E}" type="datetimeFigureOut">
              <a:rPr lang="en-US" smtClean="0"/>
              <a:t>6/9/2018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315402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E2A0713-46C3-46EA-A637-CA60C799EF5E}" type="datetimeFigureOut">
              <a:rPr lang="en-US" smtClean="0"/>
              <a:t>6/9/2018</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D4870DD-DED3-447E-9C04-A9B65E5DB4B4}" type="slidenum">
              <a:rPr lang="en-US" smtClean="0"/>
              <a:t>‹Nr.›</a:t>
            </a:fld>
            <a:endParaRPr lang="en-US"/>
          </a:p>
        </p:txBody>
      </p:sp>
    </p:spTree>
    <p:extLst>
      <p:ext uri="{BB962C8B-B14F-4D97-AF65-F5344CB8AC3E}">
        <p14:creationId xmlns:p14="http://schemas.microsoft.com/office/powerpoint/2010/main" val="125485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A0713-46C3-46EA-A637-CA60C799EF5E}" type="datetimeFigureOut">
              <a:rPr lang="en-US" smtClean="0"/>
              <a:t>6/9/2018</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870DD-DED3-447E-9C04-A9B65E5DB4B4}" type="slidenum">
              <a:rPr lang="en-US" smtClean="0"/>
              <a:t>‹Nr.›</a:t>
            </a:fld>
            <a:endParaRPr lang="en-US"/>
          </a:p>
        </p:txBody>
      </p:sp>
    </p:spTree>
    <p:extLst>
      <p:ext uri="{BB962C8B-B14F-4D97-AF65-F5344CB8AC3E}">
        <p14:creationId xmlns:p14="http://schemas.microsoft.com/office/powerpoint/2010/main" val="310679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975" y="-362115"/>
            <a:ext cx="11453569" cy="8098996"/>
          </a:xfrm>
          <a:prstGeom prst="rect">
            <a:avLst/>
          </a:prstGeom>
        </p:spPr>
      </p:pic>
      <p:sp>
        <p:nvSpPr>
          <p:cNvPr id="2" name="Titel 1"/>
          <p:cNvSpPr>
            <a:spLocks noGrp="1"/>
          </p:cNvSpPr>
          <p:nvPr>
            <p:ph type="ctrTitle"/>
          </p:nvPr>
        </p:nvSpPr>
        <p:spPr>
          <a:xfrm>
            <a:off x="3948784" y="127318"/>
            <a:ext cx="7731760" cy="1452880"/>
          </a:xfrm>
        </p:spPr>
        <p:txBody>
          <a:bodyPr>
            <a:noAutofit/>
          </a:bodyPr>
          <a:lstStyle/>
          <a:p>
            <a:r>
              <a:rPr lang="en-US" sz="4800" b="1" dirty="0" err="1" smtClean="0">
                <a:latin typeface="+mn-lt"/>
              </a:rPr>
              <a:t>Daten</a:t>
            </a:r>
            <a:r>
              <a:rPr lang="en-US" sz="4800" b="1" dirty="0" smtClean="0">
                <a:latin typeface="+mn-lt"/>
              </a:rPr>
              <a:t> … was </a:t>
            </a:r>
            <a:r>
              <a:rPr lang="en-US" sz="4800" b="1" dirty="0" err="1" smtClean="0">
                <a:latin typeface="+mn-lt"/>
              </a:rPr>
              <a:t>sagen</a:t>
            </a:r>
            <a:r>
              <a:rPr lang="en-US" sz="4800" b="1" dirty="0" smtClean="0">
                <a:latin typeface="+mn-lt"/>
              </a:rPr>
              <a:t> </a:t>
            </a:r>
            <a:r>
              <a:rPr lang="en-US" sz="4800" b="1" dirty="0" err="1" smtClean="0">
                <a:latin typeface="+mn-lt"/>
              </a:rPr>
              <a:t>sie</a:t>
            </a:r>
            <a:r>
              <a:rPr lang="en-US" sz="4800" b="1" dirty="0" smtClean="0">
                <a:latin typeface="+mn-lt"/>
              </a:rPr>
              <a:t> </a:t>
            </a:r>
            <a:r>
              <a:rPr lang="en-US" sz="4800" b="1" dirty="0" err="1" smtClean="0">
                <a:latin typeface="+mn-lt"/>
              </a:rPr>
              <a:t>uns</a:t>
            </a:r>
            <a:r>
              <a:rPr lang="en-US" sz="4800" b="1" dirty="0" smtClean="0">
                <a:latin typeface="+mn-lt"/>
              </a:rPr>
              <a:t>? – “</a:t>
            </a:r>
            <a:r>
              <a:rPr lang="en-US" sz="4800" b="1" dirty="0" err="1" smtClean="0">
                <a:latin typeface="+mn-lt"/>
              </a:rPr>
              <a:t>Detektion</a:t>
            </a:r>
            <a:r>
              <a:rPr lang="en-US" sz="4800" b="1" dirty="0" smtClean="0">
                <a:latin typeface="+mn-lt"/>
              </a:rPr>
              <a:t> und Attribution”</a:t>
            </a:r>
            <a:endParaRPr lang="en-US" sz="4800" b="1" dirty="0">
              <a:latin typeface="+mn-lt"/>
            </a:endParaRPr>
          </a:p>
        </p:txBody>
      </p:sp>
      <p:sp>
        <p:nvSpPr>
          <p:cNvPr id="4" name="Untertitel 2"/>
          <p:cNvSpPr txBox="1">
            <a:spLocks noGrp="1"/>
          </p:cNvSpPr>
          <p:nvPr>
            <p:ph type="subTitle" idx="1"/>
          </p:nvPr>
        </p:nvSpPr>
        <p:spPr>
          <a:xfrm>
            <a:off x="226975" y="127318"/>
            <a:ext cx="3542385" cy="1655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t>Hans von Storch</a:t>
            </a:r>
            <a:r>
              <a:rPr lang="en-US" dirty="0"/>
              <a:t/>
            </a:r>
            <a:br>
              <a:rPr lang="en-US" dirty="0"/>
            </a:br>
            <a:r>
              <a:rPr lang="en-US" sz="2200" dirty="0" err="1"/>
              <a:t>Institut</a:t>
            </a:r>
            <a:r>
              <a:rPr lang="en-US" sz="2200" dirty="0"/>
              <a:t> </a:t>
            </a:r>
            <a:r>
              <a:rPr lang="en-US" sz="2200" dirty="0" err="1" smtClean="0"/>
              <a:t>für</a:t>
            </a:r>
            <a:r>
              <a:rPr lang="en-US" sz="2200" dirty="0" smtClean="0"/>
              <a:t> </a:t>
            </a:r>
            <a:r>
              <a:rPr lang="en-US" sz="2200" dirty="0" err="1"/>
              <a:t>Küstenforschung</a:t>
            </a:r>
            <a:r>
              <a:rPr lang="en-US" sz="2200" dirty="0"/>
              <a:t>, Helmholtz Zentrum Geesthacht</a:t>
            </a:r>
            <a:endParaRPr lang="de-DE" sz="2200" dirty="0"/>
          </a:p>
        </p:txBody>
      </p:sp>
    </p:spTree>
    <p:extLst>
      <p:ext uri="{BB962C8B-B14F-4D97-AF65-F5344CB8AC3E}">
        <p14:creationId xmlns:p14="http://schemas.microsoft.com/office/powerpoint/2010/main" val="1741703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Inhaltsplatzhalter 3"/>
          <p:cNvPicPr>
            <a:picLocks noGrp="1" noChangeAspect="1"/>
          </p:cNvPicPr>
          <p:nvPr>
            <p:ph idx="1"/>
          </p:nvPr>
        </p:nvPicPr>
        <p:blipFill>
          <a:blip r:embed="rId2"/>
          <a:stretch>
            <a:fillRect/>
          </a:stretch>
        </p:blipFill>
        <p:spPr>
          <a:xfrm>
            <a:off x="385010" y="517685"/>
            <a:ext cx="5505355" cy="5822629"/>
          </a:xfrm>
          <a:prstGeom prst="rect">
            <a:avLst/>
          </a:prstGeom>
        </p:spPr>
      </p:pic>
      <p:pic>
        <p:nvPicPr>
          <p:cNvPr id="5" name="Grafik 4"/>
          <p:cNvPicPr>
            <a:picLocks noChangeAspect="1"/>
          </p:cNvPicPr>
          <p:nvPr/>
        </p:nvPicPr>
        <p:blipFill>
          <a:blip r:embed="rId3"/>
          <a:stretch>
            <a:fillRect/>
          </a:stretch>
        </p:blipFill>
        <p:spPr>
          <a:xfrm>
            <a:off x="5767137" y="517685"/>
            <a:ext cx="5829242" cy="3108054"/>
          </a:xfrm>
          <a:prstGeom prst="rect">
            <a:avLst/>
          </a:prstGeom>
        </p:spPr>
      </p:pic>
      <p:sp>
        <p:nvSpPr>
          <p:cNvPr id="6" name="Rechteck 5"/>
          <p:cNvSpPr/>
          <p:nvPr/>
        </p:nvSpPr>
        <p:spPr>
          <a:xfrm>
            <a:off x="9416716" y="858253"/>
            <a:ext cx="433137" cy="34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p:cNvSpPr txBox="1"/>
          <p:nvPr/>
        </p:nvSpPr>
        <p:spPr>
          <a:xfrm>
            <a:off x="5890365" y="3778299"/>
            <a:ext cx="6097871" cy="2400657"/>
          </a:xfrm>
          <a:prstGeom prst="rect">
            <a:avLst/>
          </a:prstGeom>
          <a:noFill/>
        </p:spPr>
        <p:txBody>
          <a:bodyPr wrap="square" rtlCol="0">
            <a:spAutoFit/>
          </a:bodyPr>
          <a:lstStyle/>
          <a:p>
            <a:r>
              <a:rPr lang="de-DE" sz="2400" dirty="0" smtClean="0"/>
              <a:t>99%ile der Windgeschwindigkeit in Helgoland.</a:t>
            </a:r>
          </a:p>
          <a:p>
            <a:r>
              <a:rPr lang="de-DE" dirty="0" smtClean="0"/>
              <a:t>(an 99% der Beobachtungszeiten ist die Windgeschwindigkeit kleiner als das 99%ile, in 1% der Zeiten größer – also ein Sturmindikator)</a:t>
            </a:r>
          </a:p>
          <a:p>
            <a:endParaRPr lang="de-DE" dirty="0" smtClean="0"/>
          </a:p>
          <a:p>
            <a:r>
              <a:rPr lang="de-DE" dirty="0" smtClean="0"/>
              <a:t>Synoptische Stationen des Deutschen Wetterdienstes (DWD) , </a:t>
            </a:r>
          </a:p>
          <a:p>
            <a:r>
              <a:rPr lang="de-DE" dirty="0" smtClean="0"/>
              <a:t>SYNOP - </a:t>
            </a:r>
            <a:r>
              <a:rPr lang="de-DE" dirty="0" smtClean="0"/>
              <a:t>3 bzw. 6-stündlich</a:t>
            </a:r>
          </a:p>
          <a:p>
            <a:r>
              <a:rPr lang="de-DE" dirty="0" smtClean="0"/>
              <a:t>FF = 10 Minuten Mittelwerte</a:t>
            </a:r>
            <a:endParaRPr lang="de-DE" dirty="0"/>
          </a:p>
        </p:txBody>
      </p:sp>
      <p:sp>
        <p:nvSpPr>
          <p:cNvPr id="8" name="Rechteck 7"/>
          <p:cNvSpPr/>
          <p:nvPr/>
        </p:nvSpPr>
        <p:spPr>
          <a:xfrm>
            <a:off x="8550442" y="858253"/>
            <a:ext cx="240632" cy="1173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r Verbinder 9"/>
          <p:cNvCxnSpPr/>
          <p:nvPr/>
        </p:nvCxnSpPr>
        <p:spPr>
          <a:xfrm>
            <a:off x="8676640" y="2189747"/>
            <a:ext cx="0" cy="794085"/>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85010" y="6258560"/>
            <a:ext cx="11624110" cy="584775"/>
          </a:xfrm>
          <a:prstGeom prst="rect">
            <a:avLst/>
          </a:prstGeom>
          <a:noFill/>
        </p:spPr>
        <p:txBody>
          <a:bodyPr wrap="square" rtlCol="0">
            <a:spAutoFit/>
          </a:bodyPr>
          <a:lstStyle/>
          <a:p>
            <a:r>
              <a:rPr lang="en-US" sz="1600" i="1" dirty="0" smtClean="0"/>
              <a:t>Lindenberg, J., H.-T. </a:t>
            </a:r>
            <a:r>
              <a:rPr lang="en-US" sz="1600" i="1" dirty="0" err="1" smtClean="0"/>
              <a:t>Mengelkamp</a:t>
            </a:r>
            <a:r>
              <a:rPr lang="en-US" sz="1600" i="1" dirty="0" smtClean="0"/>
              <a:t>, and G. Rosenhagen, 2012: </a:t>
            </a:r>
            <a:r>
              <a:rPr lang="en-US" sz="1600" i="1" dirty="0" err="1" smtClean="0"/>
              <a:t>Representativity</a:t>
            </a:r>
            <a:r>
              <a:rPr lang="en-US" sz="1600" i="1" dirty="0" smtClean="0"/>
              <a:t> of near surface wind measurements from coastal stations at the German Bight. Meteor. Z. 21: 99 - 106. DOI: 10.1127/0941-2948/2012/0131</a:t>
            </a:r>
            <a:endParaRPr lang="en-US" sz="1600" i="1" dirty="0"/>
          </a:p>
        </p:txBody>
      </p:sp>
      <p:cxnSp>
        <p:nvCxnSpPr>
          <p:cNvPr id="13" name="Gerader Verbinder 12"/>
          <p:cNvCxnSpPr/>
          <p:nvPr/>
        </p:nvCxnSpPr>
        <p:spPr>
          <a:xfrm>
            <a:off x="9633284" y="2189747"/>
            <a:ext cx="80211" cy="128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V="1">
            <a:off x="9721516" y="1666322"/>
            <a:ext cx="128337" cy="667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9633284" y="2253915"/>
            <a:ext cx="88232" cy="802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40" y="4181101"/>
            <a:ext cx="2825359" cy="1997855"/>
          </a:xfrm>
          <a:prstGeom prst="rect">
            <a:avLst/>
          </a:prstGeom>
        </p:spPr>
      </p:pic>
      <p:cxnSp>
        <p:nvCxnSpPr>
          <p:cNvPr id="20" name="Gerader Verbinder 19"/>
          <p:cNvCxnSpPr/>
          <p:nvPr/>
        </p:nvCxnSpPr>
        <p:spPr>
          <a:xfrm flipV="1">
            <a:off x="6725920" y="1770292"/>
            <a:ext cx="4521200" cy="6189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60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15290" y="138926"/>
            <a:ext cx="8191500" cy="6134100"/>
          </a:xfrm>
          <a:prstGeom prst="rect">
            <a:avLst/>
          </a:prstGeom>
        </p:spPr>
      </p:pic>
      <p:sp>
        <p:nvSpPr>
          <p:cNvPr id="5" name="Textfeld 4"/>
          <p:cNvSpPr txBox="1"/>
          <p:nvPr/>
        </p:nvSpPr>
        <p:spPr>
          <a:xfrm>
            <a:off x="8727440" y="528320"/>
            <a:ext cx="2844800" cy="2308324"/>
          </a:xfrm>
          <a:prstGeom prst="rect">
            <a:avLst/>
          </a:prstGeom>
          <a:noFill/>
        </p:spPr>
        <p:txBody>
          <a:bodyPr wrap="square" rtlCol="0">
            <a:spAutoFit/>
          </a:bodyPr>
          <a:lstStyle/>
          <a:p>
            <a:r>
              <a:rPr lang="de-DE" sz="2400" noProof="1" smtClean="0"/>
              <a:t>Dieser Anstieg findet </a:t>
            </a:r>
            <a:r>
              <a:rPr lang="de-DE" sz="2400" noProof="1" smtClean="0"/>
              <a:t>sich </a:t>
            </a:r>
            <a:r>
              <a:rPr lang="de-DE" sz="2400" noProof="1" smtClean="0"/>
              <a:t>nur </a:t>
            </a:r>
            <a:r>
              <a:rPr lang="de-DE" sz="2400" noProof="1" smtClean="0"/>
              <a:t>in </a:t>
            </a:r>
            <a:r>
              <a:rPr lang="de-DE" sz="2400" noProof="1" smtClean="0"/>
              <a:t>den </a:t>
            </a:r>
            <a:r>
              <a:rPr lang="de-DE" sz="2400" noProof="1" smtClean="0"/>
              <a:t>Aufzeichnungen </a:t>
            </a:r>
            <a:r>
              <a:rPr lang="de-DE" sz="2400" noProof="1" smtClean="0"/>
              <a:t>von Helgoland, nicht </a:t>
            </a:r>
            <a:r>
              <a:rPr lang="de-DE" sz="2400" noProof="1" smtClean="0"/>
              <a:t>aber </a:t>
            </a:r>
            <a:r>
              <a:rPr lang="de-DE" sz="2400" noProof="1" smtClean="0"/>
              <a:t>in </a:t>
            </a:r>
            <a:r>
              <a:rPr lang="de-DE" sz="2400" noProof="1" smtClean="0"/>
              <a:t>den </a:t>
            </a:r>
            <a:r>
              <a:rPr lang="de-DE" sz="2400" noProof="1" smtClean="0"/>
              <a:t>anderer </a:t>
            </a:r>
            <a:r>
              <a:rPr lang="de-DE" sz="2400" noProof="1" smtClean="0"/>
              <a:t>Insel- oder Landstationen.</a:t>
            </a:r>
            <a:endParaRPr lang="de-DE" sz="2400" noProof="1"/>
          </a:p>
        </p:txBody>
      </p:sp>
      <p:sp>
        <p:nvSpPr>
          <p:cNvPr id="6" name="Textfeld 5"/>
          <p:cNvSpPr txBox="1"/>
          <p:nvPr/>
        </p:nvSpPr>
        <p:spPr>
          <a:xfrm>
            <a:off x="385010" y="6258560"/>
            <a:ext cx="11624110" cy="584775"/>
          </a:xfrm>
          <a:prstGeom prst="rect">
            <a:avLst/>
          </a:prstGeom>
          <a:noFill/>
        </p:spPr>
        <p:txBody>
          <a:bodyPr wrap="square" rtlCol="0">
            <a:spAutoFit/>
          </a:bodyPr>
          <a:lstStyle/>
          <a:p>
            <a:r>
              <a:rPr lang="en-US" sz="1600" i="1" dirty="0" smtClean="0"/>
              <a:t>Lindenberg, J., H.-T. </a:t>
            </a:r>
            <a:r>
              <a:rPr lang="en-US" sz="1600" i="1" dirty="0" err="1" smtClean="0"/>
              <a:t>Mengelkamp</a:t>
            </a:r>
            <a:r>
              <a:rPr lang="en-US" sz="1600" i="1" dirty="0" smtClean="0"/>
              <a:t>, and G. Rosenhagen, 2012: </a:t>
            </a:r>
            <a:r>
              <a:rPr lang="en-US" sz="1600" i="1" dirty="0" err="1" smtClean="0"/>
              <a:t>Representativity</a:t>
            </a:r>
            <a:r>
              <a:rPr lang="en-US" sz="1600" i="1" dirty="0" smtClean="0"/>
              <a:t> of near surface wind measurements from coastal stations at the German Bight. Meteor. Z. 21: 99 - 106. DOI: 10.1127/0941-2948/2012/0131</a:t>
            </a:r>
            <a:endParaRPr lang="en-US" sz="1600" i="1"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6790" y="3236456"/>
            <a:ext cx="3383718" cy="2392680"/>
          </a:xfrm>
          <a:prstGeom prst="rect">
            <a:avLst/>
          </a:prstGeom>
        </p:spPr>
      </p:pic>
    </p:spTree>
    <p:extLst>
      <p:ext uri="{BB962C8B-B14F-4D97-AF65-F5344CB8AC3E}">
        <p14:creationId xmlns:p14="http://schemas.microsoft.com/office/powerpoint/2010/main" val="43016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85010" y="6258560"/>
            <a:ext cx="11624110" cy="584775"/>
          </a:xfrm>
          <a:prstGeom prst="rect">
            <a:avLst/>
          </a:prstGeom>
          <a:noFill/>
        </p:spPr>
        <p:txBody>
          <a:bodyPr wrap="square" rtlCol="0">
            <a:spAutoFit/>
          </a:bodyPr>
          <a:lstStyle/>
          <a:p>
            <a:r>
              <a:rPr lang="en-US" sz="1600" i="1" dirty="0" smtClean="0"/>
              <a:t>Lindenberg, J., H.-T. </a:t>
            </a:r>
            <a:r>
              <a:rPr lang="en-US" sz="1600" i="1" dirty="0" err="1" smtClean="0"/>
              <a:t>Mengelkamp</a:t>
            </a:r>
            <a:r>
              <a:rPr lang="en-US" sz="1600" i="1" dirty="0" smtClean="0"/>
              <a:t>, and G. Rosenhagen, 2012: </a:t>
            </a:r>
            <a:r>
              <a:rPr lang="en-US" sz="1600" i="1" dirty="0" err="1" smtClean="0"/>
              <a:t>Representativity</a:t>
            </a:r>
            <a:r>
              <a:rPr lang="en-US" sz="1600" i="1" dirty="0" smtClean="0"/>
              <a:t> of near surface wind measurements from coastal stations at the German Bight. Meteor. Z. 21: 99 - 106. DOI: 10.1127/0941-2948/2012/0131</a:t>
            </a:r>
            <a:endParaRPr lang="en-US" sz="1600" i="1" dirty="0"/>
          </a:p>
        </p:txBody>
      </p:sp>
      <p:pic>
        <p:nvPicPr>
          <p:cNvPr id="3" name="Grafik 2"/>
          <p:cNvPicPr>
            <a:picLocks noChangeAspect="1"/>
          </p:cNvPicPr>
          <p:nvPr/>
        </p:nvPicPr>
        <p:blipFill>
          <a:blip r:embed="rId2"/>
          <a:stretch>
            <a:fillRect/>
          </a:stretch>
        </p:blipFill>
        <p:spPr>
          <a:xfrm>
            <a:off x="280035" y="421640"/>
            <a:ext cx="7791450" cy="5486400"/>
          </a:xfrm>
          <a:prstGeom prst="rect">
            <a:avLst/>
          </a:prstGeom>
        </p:spPr>
      </p:pic>
      <p:sp>
        <p:nvSpPr>
          <p:cNvPr id="5" name="Textfeld 4"/>
          <p:cNvSpPr txBox="1"/>
          <p:nvPr/>
        </p:nvSpPr>
        <p:spPr>
          <a:xfrm>
            <a:off x="8071485" y="421640"/>
            <a:ext cx="3820160" cy="2677656"/>
          </a:xfrm>
          <a:prstGeom prst="rect">
            <a:avLst/>
          </a:prstGeom>
          <a:noFill/>
        </p:spPr>
        <p:txBody>
          <a:bodyPr wrap="square" rtlCol="0">
            <a:spAutoFit/>
          </a:bodyPr>
          <a:lstStyle/>
          <a:p>
            <a:r>
              <a:rPr lang="de-DE" sz="2400" dirty="0" smtClean="0"/>
              <a:t>Die Veränderungen sind korrekt beschrieben. Sie sind nicht Ausdruck von Klimaänderung sondern von lokalen Änderung. </a:t>
            </a:r>
          </a:p>
          <a:p>
            <a:r>
              <a:rPr lang="de-DE" sz="2400" dirty="0" smtClean="0"/>
              <a:t>Liegt es an Verlegung der Station?</a:t>
            </a:r>
            <a:endParaRPr lang="de-DE" sz="2400"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1360" y="3687495"/>
            <a:ext cx="2804160" cy="1982865"/>
          </a:xfrm>
          <a:prstGeom prst="rect">
            <a:avLst/>
          </a:prstGeom>
        </p:spPr>
      </p:pic>
    </p:spTree>
    <p:extLst>
      <p:ext uri="{BB962C8B-B14F-4D97-AF65-F5344CB8AC3E}">
        <p14:creationId xmlns:p14="http://schemas.microsoft.com/office/powerpoint/2010/main" val="283484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86" y="181610"/>
            <a:ext cx="5591175" cy="6076950"/>
          </a:xfrm>
          <a:prstGeom prst="rect">
            <a:avLst/>
          </a:prstGeom>
        </p:spPr>
      </p:pic>
      <p:sp>
        <p:nvSpPr>
          <p:cNvPr id="2" name="Textfeld 1"/>
          <p:cNvSpPr txBox="1"/>
          <p:nvPr/>
        </p:nvSpPr>
        <p:spPr>
          <a:xfrm>
            <a:off x="385010" y="6258560"/>
            <a:ext cx="11624110" cy="584775"/>
          </a:xfrm>
          <a:prstGeom prst="rect">
            <a:avLst/>
          </a:prstGeom>
          <a:noFill/>
        </p:spPr>
        <p:txBody>
          <a:bodyPr wrap="square" rtlCol="0">
            <a:spAutoFit/>
          </a:bodyPr>
          <a:lstStyle/>
          <a:p>
            <a:r>
              <a:rPr lang="en-US" sz="1600" i="1" dirty="0" smtClean="0"/>
              <a:t>Lindenberg, J., H.-T. </a:t>
            </a:r>
            <a:r>
              <a:rPr lang="en-US" sz="1600" i="1" dirty="0" err="1" smtClean="0"/>
              <a:t>Mengelkamp</a:t>
            </a:r>
            <a:r>
              <a:rPr lang="en-US" sz="1600" i="1" dirty="0" smtClean="0"/>
              <a:t>, and G. Rosenhagen, 2012: </a:t>
            </a:r>
            <a:r>
              <a:rPr lang="en-US" sz="1600" i="1" dirty="0" err="1" smtClean="0"/>
              <a:t>Representativity</a:t>
            </a:r>
            <a:r>
              <a:rPr lang="en-US" sz="1600" i="1" dirty="0" smtClean="0"/>
              <a:t> of near surface wind measurements from coastal stations at the German Bight. Meteor. Z. 21: 99 - 106. DOI: 10.1127/0941-2948/2012/0131</a:t>
            </a:r>
            <a:endParaRPr lang="en-US" sz="1600" i="1" dirty="0"/>
          </a:p>
        </p:txBody>
      </p:sp>
      <p:pic>
        <p:nvPicPr>
          <p:cNvPr id="3" name="Grafik 2"/>
          <p:cNvPicPr>
            <a:picLocks noChangeAspect="1"/>
          </p:cNvPicPr>
          <p:nvPr/>
        </p:nvPicPr>
        <p:blipFill>
          <a:blip r:embed="rId3"/>
          <a:stretch>
            <a:fillRect/>
          </a:stretch>
        </p:blipFill>
        <p:spPr>
          <a:xfrm>
            <a:off x="5953760" y="1950090"/>
            <a:ext cx="5715000" cy="433895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942" y="4419600"/>
            <a:ext cx="2417498" cy="1709450"/>
          </a:xfrm>
          <a:prstGeom prst="rect">
            <a:avLst/>
          </a:prstGeom>
        </p:spPr>
      </p:pic>
      <p:sp>
        <p:nvSpPr>
          <p:cNvPr id="7" name="Textfeld 6"/>
          <p:cNvSpPr txBox="1"/>
          <p:nvPr/>
        </p:nvSpPr>
        <p:spPr>
          <a:xfrm>
            <a:off x="5953760" y="325589"/>
            <a:ext cx="5618480" cy="1569660"/>
          </a:xfrm>
          <a:prstGeom prst="rect">
            <a:avLst/>
          </a:prstGeom>
          <a:solidFill>
            <a:schemeClr val="bg1"/>
          </a:solidFill>
        </p:spPr>
        <p:txBody>
          <a:bodyPr wrap="square" rtlCol="0">
            <a:spAutoFit/>
          </a:bodyPr>
          <a:lstStyle/>
          <a:p>
            <a:r>
              <a:rPr lang="de-DE" sz="2400" dirty="0"/>
              <a:t>D</a:t>
            </a:r>
            <a:r>
              <a:rPr lang="de-DE" sz="2400" dirty="0" smtClean="0"/>
              <a:t>ie Verlegung von einer etwas geschützten Lage in eine exponierte Lage ist die </a:t>
            </a:r>
            <a:r>
              <a:rPr lang="de-DE" sz="2400" dirty="0" smtClean="0"/>
              <a:t>Ursache für den Anstieg der dokumentierten Windgeschwindigkeiten </a:t>
            </a:r>
            <a:endParaRPr lang="de-DE" sz="2400" dirty="0"/>
          </a:p>
        </p:txBody>
      </p:sp>
    </p:spTree>
    <p:extLst>
      <p:ext uri="{BB962C8B-B14F-4D97-AF65-F5344CB8AC3E}">
        <p14:creationId xmlns:p14="http://schemas.microsoft.com/office/powerpoint/2010/main" val="395828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08" y="605925"/>
            <a:ext cx="7912024" cy="602846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245" y="4636539"/>
            <a:ext cx="2825359" cy="1997855"/>
          </a:xfrm>
          <a:prstGeom prst="rect">
            <a:avLst/>
          </a:prstGeom>
        </p:spPr>
      </p:pic>
      <p:sp>
        <p:nvSpPr>
          <p:cNvPr id="5" name="Textfeld 4"/>
          <p:cNvSpPr txBox="1"/>
          <p:nvPr/>
        </p:nvSpPr>
        <p:spPr>
          <a:xfrm>
            <a:off x="5042770" y="2481943"/>
            <a:ext cx="6746582" cy="830997"/>
          </a:xfrm>
          <a:prstGeom prst="rect">
            <a:avLst/>
          </a:prstGeom>
          <a:noFill/>
        </p:spPr>
        <p:txBody>
          <a:bodyPr wrap="square" rtlCol="0">
            <a:spAutoFit/>
          </a:bodyPr>
          <a:lstStyle/>
          <a:p>
            <a:r>
              <a:rPr lang="de-DE" sz="2400" b="1" dirty="0" smtClean="0"/>
              <a:t>Der Fall „Anstieg des Wasserstandes“ in Hamburg</a:t>
            </a:r>
          </a:p>
          <a:p>
            <a:r>
              <a:rPr lang="de-DE" sz="2400" b="1" dirty="0" smtClean="0"/>
              <a:t>Anhand des Tidenhochwassers (MTHW) in St Pauli</a:t>
            </a:r>
            <a:endParaRPr lang="de-DE" sz="2400" b="1" dirty="0"/>
          </a:p>
        </p:txBody>
      </p:sp>
      <p:cxnSp>
        <p:nvCxnSpPr>
          <p:cNvPr id="7" name="Gerader Verbinder 6"/>
          <p:cNvCxnSpPr/>
          <p:nvPr/>
        </p:nvCxnSpPr>
        <p:spPr>
          <a:xfrm flipV="1">
            <a:off x="1967113" y="1290918"/>
            <a:ext cx="6116490" cy="17903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5044277" y="3620159"/>
            <a:ext cx="6776327" cy="369332"/>
          </a:xfrm>
          <a:prstGeom prst="rect">
            <a:avLst/>
          </a:prstGeom>
          <a:noFill/>
        </p:spPr>
        <p:txBody>
          <a:bodyPr wrap="square" rtlCol="0">
            <a:spAutoFit/>
          </a:bodyPr>
          <a:lstStyle/>
          <a:p>
            <a:r>
              <a:rPr lang="de-DE" dirty="0" smtClean="0">
                <a:solidFill>
                  <a:srgbClr val="FF0000"/>
                </a:solidFill>
              </a:rPr>
              <a:t>Ca. 60 cm angestiegen seit 1950: ca. 1 cm / Jahr</a:t>
            </a:r>
            <a:endParaRPr lang="de-DE" dirty="0">
              <a:solidFill>
                <a:srgbClr val="FF0000"/>
              </a:solidFill>
            </a:endParaRPr>
          </a:p>
        </p:txBody>
      </p:sp>
    </p:spTree>
    <p:extLst>
      <p:ext uri="{BB962C8B-B14F-4D97-AF65-F5344CB8AC3E}">
        <p14:creationId xmlns:p14="http://schemas.microsoft.com/office/powerpoint/2010/main" val="27339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08" y="597645"/>
            <a:ext cx="7912024" cy="6028469"/>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661" y="198236"/>
            <a:ext cx="3294077" cy="2329293"/>
          </a:xfrm>
          <a:prstGeom prst="rect">
            <a:avLst/>
          </a:prstGeom>
        </p:spPr>
      </p:pic>
      <p:sp>
        <p:nvSpPr>
          <p:cNvPr id="6" name="Textfeld 5"/>
          <p:cNvSpPr txBox="1"/>
          <p:nvPr/>
        </p:nvSpPr>
        <p:spPr>
          <a:xfrm>
            <a:off x="8598716" y="2910980"/>
            <a:ext cx="3363985" cy="1200329"/>
          </a:xfrm>
          <a:prstGeom prst="rect">
            <a:avLst/>
          </a:prstGeom>
          <a:noFill/>
        </p:spPr>
        <p:txBody>
          <a:bodyPr wrap="square" rtlCol="0">
            <a:spAutoFit/>
          </a:bodyPr>
          <a:lstStyle/>
          <a:p>
            <a:r>
              <a:rPr lang="de-DE" sz="2400" dirty="0" smtClean="0"/>
              <a:t>Ist dies überwiegend ein klimatischer Effekt oder ein lokaler Effekt?</a:t>
            </a:r>
            <a:endParaRPr lang="de-DE" sz="2400" dirty="0"/>
          </a:p>
        </p:txBody>
      </p:sp>
    </p:spTree>
    <p:extLst>
      <p:ext uri="{BB962C8B-B14F-4D97-AF65-F5344CB8AC3E}">
        <p14:creationId xmlns:p14="http://schemas.microsoft.com/office/powerpoint/2010/main" val="1503117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276" y="501589"/>
            <a:ext cx="8317207" cy="6116077"/>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0012" y="191253"/>
            <a:ext cx="3383718" cy="2392680"/>
          </a:xfrm>
          <a:prstGeom prst="rect">
            <a:avLst/>
          </a:prstGeom>
        </p:spPr>
      </p:pic>
      <p:sp>
        <p:nvSpPr>
          <p:cNvPr id="4" name="Textfeld 3"/>
          <p:cNvSpPr txBox="1"/>
          <p:nvPr/>
        </p:nvSpPr>
        <p:spPr>
          <a:xfrm>
            <a:off x="9167483" y="2986481"/>
            <a:ext cx="2811996" cy="3416320"/>
          </a:xfrm>
          <a:prstGeom prst="rect">
            <a:avLst/>
          </a:prstGeom>
          <a:noFill/>
        </p:spPr>
        <p:txBody>
          <a:bodyPr wrap="square" rtlCol="0">
            <a:spAutoFit/>
          </a:bodyPr>
          <a:lstStyle/>
          <a:p>
            <a:r>
              <a:rPr lang="de-DE" sz="2400" dirty="0" smtClean="0"/>
              <a:t>Der Vergleich mit dem MTHW am Pegel Cuxhaven zeigt: der Anstieg in St Pauli ist ungleich stärker als in Cuxhaven.</a:t>
            </a:r>
          </a:p>
          <a:p>
            <a:r>
              <a:rPr lang="de-DE" sz="2400" dirty="0" smtClean="0"/>
              <a:t>Also (auch) ein lokaler Effekt.</a:t>
            </a:r>
          </a:p>
        </p:txBody>
      </p:sp>
    </p:spTree>
    <p:extLst>
      <p:ext uri="{BB962C8B-B14F-4D97-AF65-F5344CB8AC3E}">
        <p14:creationId xmlns:p14="http://schemas.microsoft.com/office/powerpoint/2010/main" val="521694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09" y="381912"/>
            <a:ext cx="6439128" cy="6094175"/>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40" y="381912"/>
            <a:ext cx="2417498" cy="1709450"/>
          </a:xfrm>
          <a:prstGeom prst="rect">
            <a:avLst/>
          </a:prstGeom>
        </p:spPr>
      </p:pic>
      <p:sp>
        <p:nvSpPr>
          <p:cNvPr id="4" name="Textfeld 3"/>
          <p:cNvSpPr txBox="1"/>
          <p:nvPr/>
        </p:nvSpPr>
        <p:spPr>
          <a:xfrm>
            <a:off x="7558481" y="2365695"/>
            <a:ext cx="4496499" cy="3785652"/>
          </a:xfrm>
          <a:prstGeom prst="rect">
            <a:avLst/>
          </a:prstGeom>
          <a:noFill/>
        </p:spPr>
        <p:txBody>
          <a:bodyPr wrap="square" rtlCol="0">
            <a:spAutoFit/>
          </a:bodyPr>
          <a:lstStyle/>
          <a:p>
            <a:r>
              <a:rPr lang="de-DE" sz="2400" dirty="0" smtClean="0"/>
              <a:t>Der Anstieg in St Pauli ist überwiegend durch Veränderungen im Bereich der </a:t>
            </a:r>
            <a:r>
              <a:rPr lang="de-DE" sz="2400" dirty="0" err="1" smtClean="0"/>
              <a:t>Tideelbe</a:t>
            </a:r>
            <a:r>
              <a:rPr lang="de-DE" sz="2400" dirty="0" smtClean="0"/>
              <a:t> verursacht, insbesondere durch Fahrrinnenvertiefung und Küstenschutzmaßnahmen in der Zeit von 1962-1990.</a:t>
            </a:r>
          </a:p>
          <a:p>
            <a:r>
              <a:rPr lang="de-DE" sz="2400" dirty="0" smtClean="0"/>
              <a:t>Dem überlagert ist die Wirkung des Meeresspiegelanstiegs in der Nordsee und </a:t>
            </a:r>
            <a:r>
              <a:rPr lang="de-DE" sz="2400" dirty="0"/>
              <a:t>i</a:t>
            </a:r>
            <a:r>
              <a:rPr lang="de-DE" sz="2400" dirty="0" smtClean="0"/>
              <a:t>m Weltozean.</a:t>
            </a:r>
            <a:endParaRPr lang="de-DE" sz="2400" dirty="0"/>
          </a:p>
        </p:txBody>
      </p:sp>
      <p:cxnSp>
        <p:nvCxnSpPr>
          <p:cNvPr id="6" name="Gerader Verbinder 5"/>
          <p:cNvCxnSpPr/>
          <p:nvPr/>
        </p:nvCxnSpPr>
        <p:spPr>
          <a:xfrm flipV="1">
            <a:off x="1610686" y="4697835"/>
            <a:ext cx="931178" cy="251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flipV="1">
            <a:off x="2575420" y="1728132"/>
            <a:ext cx="2382474" cy="29529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5066950" y="1728132"/>
            <a:ext cx="191269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55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86707" y="937620"/>
            <a:ext cx="4960456" cy="1787897"/>
          </a:xfrm>
          <a:prstGeom prst="rect">
            <a:avLst/>
          </a:prstGeom>
        </p:spPr>
        <p:txBody>
          <a:bodyPr vert="horz" lIns="80147" tIns="40074" rIns="80147" bIns="40074" rtlCol="0" anchor="ctr">
            <a:normAutofit/>
          </a:bodyPr>
          <a:lstStyle/>
          <a:p>
            <a:r>
              <a:rPr lang="de-DE" sz="3200" b="1" dirty="0" smtClean="0">
                <a:latin typeface="+mn-lt"/>
              </a:rPr>
              <a:t>Temperatur-Erhöhung von </a:t>
            </a:r>
            <a:r>
              <a:rPr lang="de-DE" sz="3200" b="1" dirty="0">
                <a:latin typeface="+mn-lt"/>
              </a:rPr>
              <a:t>1982 bis 2011</a:t>
            </a:r>
            <a:endParaRPr lang="en-US" sz="3200" b="1" dirty="0">
              <a:latin typeface="+mn-lt"/>
            </a:endParaRPr>
          </a:p>
        </p:txBody>
      </p:sp>
      <p:pic>
        <p:nvPicPr>
          <p:cNvPr id="4" name="Picture 3" descr="image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7163" y="620689"/>
            <a:ext cx="2611350" cy="4639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imag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939" y="673782"/>
            <a:ext cx="2720933" cy="467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1" descr="image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3278" y="5259718"/>
            <a:ext cx="5257646" cy="716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hteck 10"/>
          <p:cNvSpPr/>
          <p:nvPr/>
        </p:nvSpPr>
        <p:spPr>
          <a:xfrm>
            <a:off x="10417872" y="937620"/>
            <a:ext cx="1697006" cy="911927"/>
          </a:xfrm>
          <a:prstGeom prst="rect">
            <a:avLst/>
          </a:prstGeom>
        </p:spPr>
        <p:txBody>
          <a:bodyPr wrap="square" lIns="80147" tIns="40074" rIns="80147" bIns="40074">
            <a:spAutoFit/>
          </a:bodyPr>
          <a:lstStyle/>
          <a:p>
            <a:r>
              <a:rPr lang="en-US" altLang="en-US" b="1" dirty="0" smtClean="0">
                <a:solidFill>
                  <a:srgbClr val="0070C0"/>
                </a:solidFill>
                <a:latin typeface="Arial" pitchFamily="34" charset="0"/>
                <a:cs typeface="Arial" pitchFamily="34" charset="0"/>
                <a:sym typeface="Arial" pitchFamily="34" charset="0"/>
              </a:rPr>
              <a:t>1982-2011 </a:t>
            </a:r>
            <a:r>
              <a:rPr lang="de-DE" b="1" dirty="0" smtClean="0">
                <a:solidFill>
                  <a:srgbClr val="0070C0"/>
                </a:solidFill>
                <a:latin typeface="Arial" pitchFamily="34" charset="0"/>
                <a:cs typeface="Arial" pitchFamily="34" charset="0"/>
                <a:sym typeface="Arial" pitchFamily="34" charset="0"/>
              </a:rPr>
              <a:t>Data</a:t>
            </a:r>
            <a:r>
              <a:rPr lang="de-DE" b="1" dirty="0">
                <a:solidFill>
                  <a:srgbClr val="0070C0"/>
                </a:solidFill>
                <a:latin typeface="Arial" pitchFamily="34" charset="0"/>
                <a:cs typeface="Arial" pitchFamily="34" charset="0"/>
                <a:sym typeface="Arial" pitchFamily="34" charset="0"/>
              </a:rPr>
              <a:t>: CRU &amp; EOBS</a:t>
            </a:r>
            <a:endParaRPr lang="en-US" dirty="0"/>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028" y="3969692"/>
            <a:ext cx="2825359" cy="1997855"/>
          </a:xfrm>
          <a:prstGeom prst="rect">
            <a:avLst/>
          </a:prstGeom>
        </p:spPr>
      </p:pic>
      <p:sp>
        <p:nvSpPr>
          <p:cNvPr id="3" name="Rectangle 1"/>
          <p:cNvSpPr>
            <a:spLocks noChangeArrowheads="1"/>
          </p:cNvSpPr>
          <p:nvPr/>
        </p:nvSpPr>
        <p:spPr bwMode="auto">
          <a:xfrm>
            <a:off x="100668" y="6337016"/>
            <a:ext cx="11954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400" b="0" i="0" u="none" strike="noStrike" cap="none" normalizeH="0" baseline="0" dirty="0" smtClean="0">
                <a:ln>
                  <a:noFill/>
                </a:ln>
                <a:solidFill>
                  <a:schemeClr val="tx1"/>
                </a:solidFill>
                <a:effectLst/>
                <a:latin typeface="AdobeSongStd-Light"/>
              </a:rPr>
              <a:t>Barkhordarian, A., H. von Storch, E. Zorita, </a:t>
            </a:r>
            <a:r>
              <a:rPr kumimoji="0" lang="de-DE" altLang="de-DE" sz="1400" b="0" i="0" u="none" strike="noStrike" cap="none" normalizeH="0" baseline="0" dirty="0" err="1" smtClean="0">
                <a:ln>
                  <a:noFill/>
                </a:ln>
                <a:solidFill>
                  <a:schemeClr val="tx1"/>
                </a:solidFill>
                <a:effectLst/>
                <a:latin typeface="AdobeSongStd-Light"/>
              </a:rPr>
              <a:t>and</a:t>
            </a:r>
            <a:r>
              <a:rPr kumimoji="0" lang="de-DE" altLang="de-DE" sz="1400" b="0" i="0" u="none" strike="noStrike" cap="none" normalizeH="0" baseline="0" dirty="0" smtClean="0">
                <a:ln>
                  <a:noFill/>
                </a:ln>
                <a:solidFill>
                  <a:schemeClr val="tx1"/>
                </a:solidFill>
                <a:effectLst/>
                <a:latin typeface="AdobeSongStd-Light"/>
              </a:rPr>
              <a:t> J. Gómez-Navarro, 2016: An </a:t>
            </a:r>
            <a:r>
              <a:rPr kumimoji="0" lang="de-DE" altLang="de-DE" sz="1400" b="0" i="0" u="none" strike="noStrike" cap="none" normalizeH="0" baseline="0" dirty="0" err="1" smtClean="0">
                <a:ln>
                  <a:noFill/>
                </a:ln>
                <a:solidFill>
                  <a:schemeClr val="tx1"/>
                </a:solidFill>
                <a:effectLst/>
                <a:latin typeface="AdobeSongStd-Light"/>
              </a:rPr>
              <a:t>attempt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to</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deconstruct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recent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climate</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change</a:t>
            </a:r>
            <a:r>
              <a:rPr kumimoji="0" lang="de-DE" altLang="de-DE" sz="1400" b="0" i="0" u="none" strike="noStrike" cap="none" normalizeH="0" baseline="0" dirty="0" smtClean="0">
                <a:ln>
                  <a:noFill/>
                </a:ln>
                <a:solidFill>
                  <a:schemeClr val="tx1"/>
                </a:solidFill>
                <a:effectLst/>
                <a:latin typeface="AdobeSongStd-Light"/>
              </a:rPr>
              <a:t> in </a:t>
            </a:r>
            <a:r>
              <a:rPr kumimoji="0" lang="de-DE" altLang="de-DE" sz="1400" b="0" i="0" u="none" strike="noStrike" cap="none" normalizeH="0" baseline="0" dirty="0" err="1" smtClean="0">
                <a:ln>
                  <a:noFill/>
                </a:ln>
                <a:solidFill>
                  <a:schemeClr val="tx1"/>
                </a:solidFill>
                <a:effectLst/>
                <a:latin typeface="AdobeSongStd-Light"/>
              </a:rPr>
              <a:t>the</a:t>
            </a:r>
            <a:r>
              <a:rPr kumimoji="0" lang="de-DE" altLang="de-DE" sz="1400" b="0" i="0" u="none" strike="noStrike" cap="none" normalizeH="0" baseline="0" dirty="0" smtClean="0">
                <a:ln>
                  <a:noFill/>
                </a:ln>
                <a:solidFill>
                  <a:schemeClr val="tx1"/>
                </a:solidFill>
                <a:effectLst/>
                <a:latin typeface="AdobeSongStd-Light"/>
              </a:rPr>
              <a:t> Baltic </a:t>
            </a:r>
            <a:r>
              <a:rPr kumimoji="0" lang="de-DE" altLang="de-DE" sz="1400" b="0" i="0" u="none" strike="noStrike" cap="none" normalizeH="0" baseline="0" dirty="0" err="1" smtClean="0">
                <a:ln>
                  <a:noFill/>
                </a:ln>
                <a:solidFill>
                  <a:schemeClr val="tx1"/>
                </a:solidFill>
                <a:effectLst/>
                <a:latin typeface="AdobeSongStd-Light"/>
              </a:rPr>
              <a:t>Sea</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Basin</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smtClean="0">
                <a:ln>
                  <a:noFill/>
                </a:ln>
                <a:solidFill>
                  <a:schemeClr val="tx1"/>
                </a:solidFill>
                <a:effectLst/>
                <a:latin typeface="AdobeSongStd-Light"/>
              </a:rPr>
              <a:t>Journal </a:t>
            </a:r>
            <a:r>
              <a:rPr kumimoji="0" lang="de-DE" altLang="de-DE" sz="1400" b="0" i="1" u="none" strike="noStrike" cap="none" normalizeH="0" baseline="0" dirty="0" err="1" smtClean="0">
                <a:ln>
                  <a:noFill/>
                </a:ln>
                <a:solidFill>
                  <a:schemeClr val="tx1"/>
                </a:solidFill>
                <a:effectLst/>
                <a:latin typeface="AdobeSongStd-Light"/>
              </a:rPr>
              <a:t>of</a:t>
            </a:r>
            <a:r>
              <a:rPr kumimoji="0" lang="de-DE" altLang="de-DE" sz="1400" b="0" i="1"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err="1" smtClean="0">
                <a:ln>
                  <a:noFill/>
                </a:ln>
                <a:solidFill>
                  <a:schemeClr val="tx1"/>
                </a:solidFill>
                <a:effectLst/>
                <a:latin typeface="AdobeSongStd-Light"/>
              </a:rPr>
              <a:t>Geophysical</a:t>
            </a:r>
            <a:r>
              <a:rPr kumimoji="0" lang="de-DE" altLang="de-DE" sz="1400" b="0" i="1" u="none" strike="noStrike" cap="none" normalizeH="0" baseline="0" dirty="0" smtClean="0">
                <a:ln>
                  <a:noFill/>
                </a:ln>
                <a:solidFill>
                  <a:schemeClr val="tx1"/>
                </a:solidFill>
                <a:effectLst/>
                <a:latin typeface="AdobeSongStd-Light"/>
              </a:rPr>
              <a:t> Research - </a:t>
            </a:r>
            <a:r>
              <a:rPr kumimoji="0" lang="de-DE" altLang="de-DE" sz="1400" b="0" i="1" u="none" strike="noStrike" cap="none" normalizeH="0" baseline="0" dirty="0" err="1" smtClean="0">
                <a:ln>
                  <a:noFill/>
                </a:ln>
                <a:solidFill>
                  <a:schemeClr val="tx1"/>
                </a:solidFill>
                <a:effectLst/>
                <a:latin typeface="AdobeSongStd-Light"/>
              </a:rPr>
              <a:t>Atmospheres</a:t>
            </a:r>
            <a:r>
              <a:rPr kumimoji="0" lang="de-DE" altLang="de-DE" sz="1400" b="0" i="0" u="none" strike="noStrike" cap="none" normalizeH="0" baseline="0" dirty="0" smtClean="0">
                <a:ln>
                  <a:noFill/>
                </a:ln>
                <a:solidFill>
                  <a:schemeClr val="tx1"/>
                </a:solidFill>
                <a:effectLst/>
                <a:latin typeface="AdobeSongStd-Light"/>
              </a:rPr>
              <a:t>, 121, doi:10.1002/ 2015JD024648</a:t>
            </a:r>
            <a:r>
              <a:rPr kumimoji="0" lang="de-DE" altLang="de-DE" sz="600" b="0" i="0" u="none" strike="noStrike" cap="none" normalizeH="0" baseline="0" dirty="0" smtClean="0">
                <a:ln>
                  <a:noFill/>
                </a:ln>
                <a:solidFill>
                  <a:schemeClr val="tx1"/>
                </a:solidFill>
                <a:effectLst/>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txBox="1">
            <a:spLocks noChangeArrowheads="1"/>
          </p:cNvSpPr>
          <p:nvPr/>
        </p:nvSpPr>
        <p:spPr>
          <a:xfrm>
            <a:off x="159450" y="64950"/>
            <a:ext cx="8342256" cy="508586"/>
          </a:xfrm>
          <a:prstGeom prst="rect">
            <a:avLst/>
          </a:prstGeom>
        </p:spPr>
        <p:txBody>
          <a:bodyPr vert="horz" lIns="80147" tIns="40074" rIns="80147" bIns="400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9"/>
            <a:r>
              <a:rPr lang="de-DE" altLang="en-US" sz="2400" b="1" smtClean="0">
                <a:latin typeface="+mn-lt"/>
                <a:cs typeface="Arial" pitchFamily="34" charset="0"/>
                <a:sym typeface="Arial" pitchFamily="34" charset="0"/>
              </a:rPr>
              <a:t>Temperaturtrends in der Ostseeregion (1982-2011)</a:t>
            </a:r>
            <a:endParaRPr lang="de-DE" altLang="en-US" sz="500" dirty="0">
              <a:latin typeface="+mn-lt"/>
            </a:endParaRPr>
          </a:p>
        </p:txBody>
      </p:sp>
    </p:spTree>
    <p:extLst>
      <p:ext uri="{BB962C8B-B14F-4D97-AF65-F5344CB8AC3E}">
        <p14:creationId xmlns:p14="http://schemas.microsoft.com/office/powerpoint/2010/main" val="509049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59450" y="64950"/>
            <a:ext cx="8342256" cy="508586"/>
          </a:xfrm>
        </p:spPr>
        <p:txBody>
          <a:bodyPr vert="horz" lIns="80147" tIns="40074" rIns="80147" bIns="40074" rtlCol="0" anchor="ctr">
            <a:noAutofit/>
          </a:bodyPr>
          <a:lstStyle/>
          <a:p>
            <a:pPr defTabSz="914179"/>
            <a:r>
              <a:rPr lang="de-DE" altLang="en-US" sz="2400" b="1" dirty="0">
                <a:latin typeface="+mn-lt"/>
                <a:cs typeface="Arial" pitchFamily="34" charset="0"/>
                <a:sym typeface="Arial" pitchFamily="34" charset="0"/>
              </a:rPr>
              <a:t>Temperaturtrends in der Ostseeregion (1982-2011)</a:t>
            </a:r>
            <a:endParaRPr lang="de-DE" altLang="en-US" sz="500" dirty="0">
              <a:latin typeface="+mn-lt"/>
            </a:endParaRPr>
          </a:p>
        </p:txBody>
      </p:sp>
      <p:pic>
        <p:nvPicPr>
          <p:cNvPr id="5122" name="Picture 2" descr="image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014" y="792251"/>
            <a:ext cx="5346756" cy="497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AutoShape 4"/>
          <p:cNvSpPr>
            <a:spLocks/>
          </p:cNvSpPr>
          <p:nvPr/>
        </p:nvSpPr>
        <p:spPr bwMode="auto">
          <a:xfrm>
            <a:off x="9667536" y="6471660"/>
            <a:ext cx="646162" cy="1615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r"/>
            <a:fld id="{EECE50C9-DADA-4ABC-B9D8-2B7C1CF694F3}" type="slidenum">
              <a:rPr lang="de-DE" altLang="en-US" sz="1050">
                <a:latin typeface="+mn-lt"/>
                <a:cs typeface="Arial" pitchFamily="34" charset="0"/>
                <a:sym typeface="Arial" pitchFamily="34" charset="0"/>
              </a:rPr>
              <a:pPr algn="r"/>
              <a:t>19</a:t>
            </a:fld>
            <a:endParaRPr lang="de-DE" altLang="en-US" sz="1600" dirty="0">
              <a:latin typeface="+mn-lt"/>
            </a:endParaRPr>
          </a:p>
        </p:txBody>
      </p:sp>
      <p:pic>
        <p:nvPicPr>
          <p:cNvPr id="5126" name="Picture 6"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4300" y="1095394"/>
            <a:ext cx="123948" cy="22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AutoShape 7"/>
          <p:cNvSpPr>
            <a:spLocks/>
          </p:cNvSpPr>
          <p:nvPr/>
        </p:nvSpPr>
        <p:spPr bwMode="auto">
          <a:xfrm>
            <a:off x="7084348" y="1057935"/>
            <a:ext cx="4727351" cy="2593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526" tIns="44526" rIns="44526" bIns="44526"/>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801472"/>
            <a:r>
              <a:rPr lang="de-DE" altLang="en-US" sz="1600" dirty="0">
                <a:latin typeface="+mn-lt"/>
                <a:cs typeface="Arial" pitchFamily="34" charset="0"/>
                <a:sym typeface="Arial" pitchFamily="34" charset="0"/>
              </a:rPr>
              <a:t>Trends aus Beobachtungen (CRU, EOBS; 1982-2011)</a:t>
            </a:r>
            <a:endParaRPr lang="de-DE" altLang="en-US" sz="1600" dirty="0">
              <a:latin typeface="+mn-lt"/>
            </a:endParaRPr>
          </a:p>
        </p:txBody>
      </p:sp>
      <p:sp>
        <p:nvSpPr>
          <p:cNvPr id="5128" name="Line 8"/>
          <p:cNvSpPr>
            <a:spLocks noChangeShapeType="1"/>
          </p:cNvSpPr>
          <p:nvPr/>
        </p:nvSpPr>
        <p:spPr bwMode="auto">
          <a:xfrm flipH="1">
            <a:off x="6967604" y="1487121"/>
            <a:ext cx="799" cy="491298"/>
          </a:xfrm>
          <a:prstGeom prst="line">
            <a:avLst/>
          </a:prstGeom>
          <a:noFill/>
          <a:ln w="38100" cap="flat" cmpd="sng">
            <a:solidFill>
              <a:srgbClr val="FF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0147" tIns="40074" rIns="80147" bIns="40074"/>
          <a:lstStyle/>
          <a:p>
            <a:endParaRPr lang="de-DE" sz="2400" dirty="0"/>
          </a:p>
        </p:txBody>
      </p:sp>
      <p:sp>
        <p:nvSpPr>
          <p:cNvPr id="5129" name="AutoShape 9"/>
          <p:cNvSpPr>
            <a:spLocks/>
          </p:cNvSpPr>
          <p:nvPr/>
        </p:nvSpPr>
        <p:spPr bwMode="auto">
          <a:xfrm>
            <a:off x="7084348" y="1425169"/>
            <a:ext cx="4517625" cy="553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526" tIns="44526" rIns="44526" bIns="44526"/>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801472"/>
            <a:r>
              <a:rPr lang="de-DE" altLang="en-US" sz="1600" dirty="0">
                <a:latin typeface="+mn-lt"/>
                <a:cs typeface="Arial" pitchFamily="34" charset="0"/>
                <a:sym typeface="Arial" pitchFamily="34" charset="0"/>
              </a:rPr>
              <a:t>Bandbreite (5-95%ile) der natürlichen Variabilität (aus „Paläosimulationen“ abgeleitet.)</a:t>
            </a:r>
            <a:endParaRPr lang="de-DE" altLang="en-US" sz="1600" dirty="0">
              <a:latin typeface="+mn-lt"/>
            </a:endParaRPr>
          </a:p>
        </p:txBody>
      </p:sp>
      <p:sp>
        <p:nvSpPr>
          <p:cNvPr id="5130" name="AutoShape 10"/>
          <p:cNvSpPr>
            <a:spLocks/>
          </p:cNvSpPr>
          <p:nvPr/>
        </p:nvSpPr>
        <p:spPr bwMode="auto">
          <a:xfrm>
            <a:off x="3028426" y="5543454"/>
            <a:ext cx="8573547" cy="61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9525"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85750" indent="-285750">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marL="0" indent="0" algn="r">
              <a:buClr>
                <a:srgbClr val="FF0000"/>
              </a:buClr>
            </a:pPr>
            <a:r>
              <a:rPr lang="de-DE" sz="1800" b="1" dirty="0">
                <a:latin typeface="+mn-lt"/>
              </a:rPr>
              <a:t>Wir können den Anstieg der Temperatur nicht allein durch natürliche Schwankungen erklären; vielmehr brauchen wir ein oder mehrere externe “Antriebe” als Erklärung.</a:t>
            </a:r>
            <a:endParaRPr lang="de-DE" sz="1800" b="1" dirty="0">
              <a:latin typeface="+mn-lt"/>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758" y="2713344"/>
            <a:ext cx="3383718" cy="2392680"/>
          </a:xfrm>
          <a:prstGeom prst="rect">
            <a:avLst/>
          </a:prstGeom>
        </p:spPr>
      </p:pic>
      <p:sp>
        <p:nvSpPr>
          <p:cNvPr id="11" name="Rectangle 1"/>
          <p:cNvSpPr>
            <a:spLocks noChangeArrowheads="1"/>
          </p:cNvSpPr>
          <p:nvPr/>
        </p:nvSpPr>
        <p:spPr bwMode="auto">
          <a:xfrm>
            <a:off x="100668" y="6337016"/>
            <a:ext cx="11954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400" b="0" i="0" u="none" strike="noStrike" cap="none" normalizeH="0" baseline="0" dirty="0" smtClean="0">
                <a:ln>
                  <a:noFill/>
                </a:ln>
                <a:solidFill>
                  <a:schemeClr val="tx1"/>
                </a:solidFill>
                <a:effectLst/>
                <a:latin typeface="AdobeSongStd-Light"/>
              </a:rPr>
              <a:t>Barkhordarian, A., H. von Storch, E. Zorita, </a:t>
            </a:r>
            <a:r>
              <a:rPr kumimoji="0" lang="de-DE" altLang="de-DE" sz="1400" b="0" i="0" u="none" strike="noStrike" cap="none" normalizeH="0" baseline="0" dirty="0" err="1" smtClean="0">
                <a:ln>
                  <a:noFill/>
                </a:ln>
                <a:solidFill>
                  <a:schemeClr val="tx1"/>
                </a:solidFill>
                <a:effectLst/>
                <a:latin typeface="AdobeSongStd-Light"/>
              </a:rPr>
              <a:t>and</a:t>
            </a:r>
            <a:r>
              <a:rPr kumimoji="0" lang="de-DE" altLang="de-DE" sz="1400" b="0" i="0" u="none" strike="noStrike" cap="none" normalizeH="0" baseline="0" dirty="0" smtClean="0">
                <a:ln>
                  <a:noFill/>
                </a:ln>
                <a:solidFill>
                  <a:schemeClr val="tx1"/>
                </a:solidFill>
                <a:effectLst/>
                <a:latin typeface="AdobeSongStd-Light"/>
              </a:rPr>
              <a:t> J. Gómez-Navarro, 2016: An </a:t>
            </a:r>
            <a:r>
              <a:rPr kumimoji="0" lang="de-DE" altLang="de-DE" sz="1400" b="0" i="0" u="none" strike="noStrike" cap="none" normalizeH="0" baseline="0" dirty="0" err="1" smtClean="0">
                <a:ln>
                  <a:noFill/>
                </a:ln>
                <a:solidFill>
                  <a:schemeClr val="tx1"/>
                </a:solidFill>
                <a:effectLst/>
                <a:latin typeface="AdobeSongStd-Light"/>
              </a:rPr>
              <a:t>attempt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to</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deconstruct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recent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climate</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change</a:t>
            </a:r>
            <a:r>
              <a:rPr kumimoji="0" lang="de-DE" altLang="de-DE" sz="1400" b="0" i="0" u="none" strike="noStrike" cap="none" normalizeH="0" baseline="0" dirty="0" smtClean="0">
                <a:ln>
                  <a:noFill/>
                </a:ln>
                <a:solidFill>
                  <a:schemeClr val="tx1"/>
                </a:solidFill>
                <a:effectLst/>
                <a:latin typeface="AdobeSongStd-Light"/>
              </a:rPr>
              <a:t> in </a:t>
            </a:r>
            <a:r>
              <a:rPr kumimoji="0" lang="de-DE" altLang="de-DE" sz="1400" b="0" i="0" u="none" strike="noStrike" cap="none" normalizeH="0" baseline="0" dirty="0" err="1" smtClean="0">
                <a:ln>
                  <a:noFill/>
                </a:ln>
                <a:solidFill>
                  <a:schemeClr val="tx1"/>
                </a:solidFill>
                <a:effectLst/>
                <a:latin typeface="AdobeSongStd-Light"/>
              </a:rPr>
              <a:t>the</a:t>
            </a:r>
            <a:r>
              <a:rPr kumimoji="0" lang="de-DE" altLang="de-DE" sz="1400" b="0" i="0" u="none" strike="noStrike" cap="none" normalizeH="0" baseline="0" dirty="0" smtClean="0">
                <a:ln>
                  <a:noFill/>
                </a:ln>
                <a:solidFill>
                  <a:schemeClr val="tx1"/>
                </a:solidFill>
                <a:effectLst/>
                <a:latin typeface="AdobeSongStd-Light"/>
              </a:rPr>
              <a:t> Baltic </a:t>
            </a:r>
            <a:r>
              <a:rPr kumimoji="0" lang="de-DE" altLang="de-DE" sz="1400" b="0" i="0" u="none" strike="noStrike" cap="none" normalizeH="0" baseline="0" dirty="0" err="1" smtClean="0">
                <a:ln>
                  <a:noFill/>
                </a:ln>
                <a:solidFill>
                  <a:schemeClr val="tx1"/>
                </a:solidFill>
                <a:effectLst/>
                <a:latin typeface="AdobeSongStd-Light"/>
              </a:rPr>
              <a:t>Sea</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Basin</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smtClean="0">
                <a:ln>
                  <a:noFill/>
                </a:ln>
                <a:solidFill>
                  <a:schemeClr val="tx1"/>
                </a:solidFill>
                <a:effectLst/>
                <a:latin typeface="AdobeSongStd-Light"/>
              </a:rPr>
              <a:t>Journal </a:t>
            </a:r>
            <a:r>
              <a:rPr kumimoji="0" lang="de-DE" altLang="de-DE" sz="1400" b="0" i="1" u="none" strike="noStrike" cap="none" normalizeH="0" baseline="0" dirty="0" err="1" smtClean="0">
                <a:ln>
                  <a:noFill/>
                </a:ln>
                <a:solidFill>
                  <a:schemeClr val="tx1"/>
                </a:solidFill>
                <a:effectLst/>
                <a:latin typeface="AdobeSongStd-Light"/>
              </a:rPr>
              <a:t>of</a:t>
            </a:r>
            <a:r>
              <a:rPr kumimoji="0" lang="de-DE" altLang="de-DE" sz="1400" b="0" i="1"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err="1" smtClean="0">
                <a:ln>
                  <a:noFill/>
                </a:ln>
                <a:solidFill>
                  <a:schemeClr val="tx1"/>
                </a:solidFill>
                <a:effectLst/>
                <a:latin typeface="AdobeSongStd-Light"/>
              </a:rPr>
              <a:t>Geophysical</a:t>
            </a:r>
            <a:r>
              <a:rPr kumimoji="0" lang="de-DE" altLang="de-DE" sz="1400" b="0" i="1" u="none" strike="noStrike" cap="none" normalizeH="0" baseline="0" dirty="0" smtClean="0">
                <a:ln>
                  <a:noFill/>
                </a:ln>
                <a:solidFill>
                  <a:schemeClr val="tx1"/>
                </a:solidFill>
                <a:effectLst/>
                <a:latin typeface="AdobeSongStd-Light"/>
              </a:rPr>
              <a:t> Research - </a:t>
            </a:r>
            <a:r>
              <a:rPr kumimoji="0" lang="de-DE" altLang="de-DE" sz="1400" b="0" i="1" u="none" strike="noStrike" cap="none" normalizeH="0" baseline="0" dirty="0" err="1" smtClean="0">
                <a:ln>
                  <a:noFill/>
                </a:ln>
                <a:solidFill>
                  <a:schemeClr val="tx1"/>
                </a:solidFill>
                <a:effectLst/>
                <a:latin typeface="AdobeSongStd-Light"/>
              </a:rPr>
              <a:t>Atmospheres</a:t>
            </a:r>
            <a:r>
              <a:rPr kumimoji="0" lang="de-DE" altLang="de-DE" sz="1400" b="0" i="0" u="none" strike="noStrike" cap="none" normalizeH="0" baseline="0" dirty="0" smtClean="0">
                <a:ln>
                  <a:noFill/>
                </a:ln>
                <a:solidFill>
                  <a:schemeClr val="tx1"/>
                </a:solidFill>
                <a:effectLst/>
                <a:latin typeface="AdobeSongStd-Light"/>
              </a:rPr>
              <a:t>, 121, doi:10.1002/ 2015JD024648</a:t>
            </a:r>
            <a:r>
              <a:rPr kumimoji="0" lang="de-DE" altLang="de-DE" sz="600" b="0" i="0" u="none" strike="noStrike" cap="none" normalizeH="0" baseline="0" dirty="0" smtClean="0">
                <a:ln>
                  <a:noFill/>
                </a:ln>
                <a:solidFill>
                  <a:schemeClr val="tx1"/>
                </a:solidFill>
                <a:effectLst/>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222722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shg"/>
          <p:cNvPicPr>
            <a:picLocks noChangeAspect="1" noChangeArrowheads="1"/>
          </p:cNvPicPr>
          <p:nvPr/>
        </p:nvPicPr>
        <p:blipFill>
          <a:blip r:embed="rId3" cstate="print"/>
          <a:srcRect/>
          <a:stretch>
            <a:fillRect/>
          </a:stretch>
        </p:blipFill>
        <p:spPr bwMode="auto">
          <a:xfrm>
            <a:off x="7365535" y="0"/>
            <a:ext cx="3411538" cy="5054600"/>
          </a:xfrm>
          <a:prstGeom prst="rect">
            <a:avLst/>
          </a:prstGeom>
          <a:noFill/>
          <a:ln w="9525">
            <a:noFill/>
            <a:miter lim="800000"/>
            <a:headEnd/>
            <a:tailEnd/>
          </a:ln>
        </p:spPr>
      </p:pic>
      <p:sp>
        <p:nvSpPr>
          <p:cNvPr id="5124" name="Rectangle 3"/>
          <p:cNvSpPr>
            <a:spLocks noGrp="1" noChangeArrowheads="1"/>
          </p:cNvSpPr>
          <p:nvPr>
            <p:ph type="title" idx="4294967295"/>
          </p:nvPr>
        </p:nvSpPr>
        <p:spPr bwMode="auto">
          <a:xfrm>
            <a:off x="474028" y="397194"/>
            <a:ext cx="4102100" cy="642937"/>
          </a:xfrm>
          <a:prstGeom prst="rect">
            <a:avLst/>
          </a:prstGeom>
          <a:noFill/>
          <a:ln>
            <a:miter lim="800000"/>
            <a:headEnd/>
            <a:tailEnd/>
          </a:ln>
        </p:spPr>
        <p:txBody>
          <a:bodyPr vert="horz" lIns="80147" tIns="40074" rIns="80147" bIns="40074" rtlCol="0" anchor="ctr">
            <a:normAutofit/>
          </a:bodyPr>
          <a:lstStyle/>
          <a:p>
            <a:pPr eaLnBrk="1" hangingPunct="1"/>
            <a:r>
              <a:rPr lang="de-DE" sz="3200" b="1" dirty="0"/>
              <a:t>Hans von Storch</a:t>
            </a:r>
          </a:p>
        </p:txBody>
      </p:sp>
      <p:sp>
        <p:nvSpPr>
          <p:cNvPr id="5125" name="Rectangle 4"/>
          <p:cNvSpPr>
            <a:spLocks noGrp="1" noChangeArrowheads="1"/>
          </p:cNvSpPr>
          <p:nvPr>
            <p:ph type="body" sz="half" idx="4294967295"/>
          </p:nvPr>
        </p:nvSpPr>
        <p:spPr bwMode="auto">
          <a:xfrm>
            <a:off x="474028" y="1193452"/>
            <a:ext cx="6279110" cy="4821268"/>
          </a:xfrm>
          <a:prstGeom prst="rect">
            <a:avLst/>
          </a:prstGeom>
          <a:noFill/>
          <a:ln>
            <a:miter lim="800000"/>
            <a:headEnd/>
            <a:tailEnd/>
          </a:ln>
        </p:spPr>
        <p:txBody>
          <a:bodyPr vert="horz" lIns="91424" tIns="45712" rIns="91424" bIns="45712" rtlCol="0">
            <a:noAutofit/>
          </a:bodyPr>
          <a:lstStyle/>
          <a:p>
            <a:pPr eaLnBrk="1" hangingPunct="1">
              <a:lnSpc>
                <a:spcPct val="110000"/>
              </a:lnSpc>
              <a:buFont typeface="Arial" panose="020B0604020202020204" pitchFamily="34" charset="0"/>
              <a:buChar char="•"/>
            </a:pPr>
            <a:r>
              <a:rPr lang="de-DE" sz="2000" dirty="0">
                <a:latin typeface="+mj-lt"/>
              </a:rPr>
              <a:t>Klimaforscher</a:t>
            </a:r>
          </a:p>
          <a:p>
            <a:pPr eaLnBrk="1" hangingPunct="1">
              <a:lnSpc>
                <a:spcPct val="110000"/>
              </a:lnSpc>
              <a:buFont typeface="Arial" panose="020B0604020202020204" pitchFamily="34" charset="0"/>
              <a:buChar char="•"/>
            </a:pPr>
            <a:r>
              <a:rPr lang="de-DE" sz="2000" dirty="0">
                <a:latin typeface="+mj-lt"/>
              </a:rPr>
              <a:t>Spezialgebiet: Küstenklima, also Windstürme, Sturmfluten, Seegang, Nordsee, Nordatlantik</a:t>
            </a:r>
          </a:p>
          <a:p>
            <a:pPr eaLnBrk="1" hangingPunct="1">
              <a:lnSpc>
                <a:spcPct val="110000"/>
              </a:lnSpc>
              <a:buFont typeface="Arial" panose="020B0604020202020204" pitchFamily="34" charset="0"/>
              <a:buChar char="•"/>
            </a:pPr>
            <a:r>
              <a:rPr lang="de-DE" sz="2000" dirty="0">
                <a:latin typeface="+mj-lt"/>
              </a:rPr>
              <a:t>Ehemaliger Direktor des Instituts für Küstenforschung des Helmholtz-Zentrums Geesthacht</a:t>
            </a:r>
          </a:p>
          <a:p>
            <a:pPr eaLnBrk="1" hangingPunct="1">
              <a:lnSpc>
                <a:spcPct val="110000"/>
              </a:lnSpc>
              <a:buFont typeface="Arial" panose="020B0604020202020204" pitchFamily="34" charset="0"/>
              <a:buChar char="•"/>
            </a:pPr>
            <a:r>
              <a:rPr lang="de-DE" sz="2000" dirty="0">
                <a:latin typeface="+mj-lt"/>
              </a:rPr>
              <a:t>Mitglied der naturwissenschaftlichen und der sozialwissenschaftlichen  Fakultät der Universität Hamburg</a:t>
            </a:r>
          </a:p>
          <a:p>
            <a:pPr eaLnBrk="1" hangingPunct="1">
              <a:lnSpc>
                <a:spcPct val="110000"/>
              </a:lnSpc>
              <a:buFont typeface="Arial" panose="020B0604020202020204" pitchFamily="34" charset="0"/>
              <a:buChar char="•"/>
            </a:pPr>
            <a:r>
              <a:rPr lang="de-DE" sz="2000" dirty="0">
                <a:latin typeface="+mj-lt"/>
              </a:rPr>
              <a:t>Mitglied der Polnischen Akademie der Wissenschaften</a:t>
            </a:r>
          </a:p>
        </p:txBody>
      </p:sp>
      <p:pic>
        <p:nvPicPr>
          <p:cNvPr id="5126" name="Grafik 10" descr="budrich.cover.small.jpg"/>
          <p:cNvPicPr>
            <a:picLocks noChangeAspect="1"/>
          </p:cNvPicPr>
          <p:nvPr/>
        </p:nvPicPr>
        <p:blipFill>
          <a:blip r:embed="rId4" cstate="print"/>
          <a:srcRect/>
          <a:stretch>
            <a:fillRect/>
          </a:stretch>
        </p:blipFill>
        <p:spPr bwMode="auto">
          <a:xfrm>
            <a:off x="9040435" y="1501080"/>
            <a:ext cx="2592300" cy="3705920"/>
          </a:xfrm>
          <a:prstGeom prst="rect">
            <a:avLst/>
          </a:prstGeom>
          <a:noFill/>
          <a:ln w="9525">
            <a:noFill/>
            <a:miter lim="800000"/>
            <a:headEnd/>
            <a:tailEnd/>
          </a:ln>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6720" y="2216150"/>
            <a:ext cx="2925135" cy="4655580"/>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136" y="5284667"/>
            <a:ext cx="3770802" cy="1299934"/>
          </a:xfrm>
          <a:prstGeom prst="rect">
            <a:avLst/>
          </a:prstGeom>
        </p:spPr>
      </p:pic>
    </p:spTree>
    <p:extLst>
      <p:ext uri="{BB962C8B-B14F-4D97-AF65-F5344CB8AC3E}">
        <p14:creationId xmlns:p14="http://schemas.microsoft.com/office/powerpoint/2010/main" val="2813715147"/>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788404" y="2174661"/>
            <a:ext cx="6191075" cy="3455659"/>
          </a:xfrm>
        </p:spPr>
        <p:txBody>
          <a:bodyPr vert="horz" lIns="80175" tIns="40087" rIns="80175" bIns="40087" rtlCol="0" anchor="ctr">
            <a:noAutofit/>
          </a:bodyPr>
          <a:lstStyle/>
          <a:p>
            <a:pPr defTabSz="914492"/>
            <a:r>
              <a:rPr lang="de-DE" altLang="en-US" sz="2400" b="1" dirty="0">
                <a:latin typeface="Calibri" panose="020F0502020204030204" pitchFamily="34" charset="0"/>
                <a:cs typeface="Calibri" panose="020F0502020204030204" pitchFamily="34" charset="0"/>
                <a:sym typeface="Arial" pitchFamily="34" charset="0"/>
              </a:rPr>
              <a:t>Beobachtete und aufgrund vermehrter Treibhausgase erwarteter Temperatur-trends (1982-2011)</a:t>
            </a:r>
            <a:br>
              <a:rPr lang="de-DE" altLang="en-US" sz="2400" b="1" dirty="0">
                <a:latin typeface="Calibri" panose="020F0502020204030204" pitchFamily="34" charset="0"/>
                <a:cs typeface="Calibri" panose="020F0502020204030204" pitchFamily="34" charset="0"/>
                <a:sym typeface="Arial" pitchFamily="34" charset="0"/>
              </a:rPr>
            </a:br>
            <a:r>
              <a:rPr lang="de-DE" altLang="en-US" sz="2400" dirty="0">
                <a:latin typeface="Calibri" panose="020F0502020204030204" pitchFamily="34" charset="0"/>
                <a:cs typeface="Calibri" panose="020F0502020204030204" pitchFamily="34" charset="0"/>
                <a:sym typeface="Arial" pitchFamily="34" charset="0"/>
              </a:rPr>
              <a:t/>
            </a:r>
            <a:br>
              <a:rPr lang="de-DE" altLang="en-US" sz="2400" dirty="0">
                <a:latin typeface="Calibri" panose="020F0502020204030204" pitchFamily="34" charset="0"/>
                <a:cs typeface="Calibri" panose="020F0502020204030204" pitchFamily="34" charset="0"/>
                <a:sym typeface="Arial" pitchFamily="34" charset="0"/>
              </a:rPr>
            </a:br>
            <a:r>
              <a:rPr lang="de-DE" altLang="en-US" sz="2000" dirty="0">
                <a:latin typeface="Calibri" panose="020F0502020204030204" pitchFamily="34" charset="0"/>
                <a:cs typeface="Calibri" panose="020F0502020204030204" pitchFamily="34" charset="0"/>
                <a:sym typeface="Arial" pitchFamily="34" charset="0"/>
              </a:rPr>
              <a:t>Die beobachteten Trends (grau) sind im Winter und Frühjahr (DJF und MAM) konsistent mit den Vorschlägen für Änderungen aufgrund erhöhten Treibhausgase (grün); im Sommer und Herbst finden wir eine Diskrepanz.</a:t>
            </a:r>
            <a:br>
              <a:rPr lang="de-DE" altLang="en-US" sz="2000" dirty="0">
                <a:latin typeface="Calibri" panose="020F0502020204030204" pitchFamily="34" charset="0"/>
                <a:cs typeface="Calibri" panose="020F0502020204030204" pitchFamily="34" charset="0"/>
                <a:sym typeface="Arial" pitchFamily="34" charset="0"/>
              </a:rPr>
            </a:br>
            <a:r>
              <a:rPr lang="de-DE" altLang="en-US" sz="2000" dirty="0">
                <a:latin typeface="Calibri" panose="020F0502020204030204" pitchFamily="34" charset="0"/>
                <a:cs typeface="Calibri" panose="020F0502020204030204" pitchFamily="34" charset="0"/>
                <a:sym typeface="Arial" pitchFamily="34" charset="0"/>
              </a:rPr>
              <a:t/>
            </a:r>
            <a:br>
              <a:rPr lang="de-DE" altLang="en-US" sz="2000" dirty="0">
                <a:latin typeface="Calibri" panose="020F0502020204030204" pitchFamily="34" charset="0"/>
                <a:cs typeface="Calibri" panose="020F0502020204030204" pitchFamily="34" charset="0"/>
                <a:sym typeface="Arial" pitchFamily="34" charset="0"/>
              </a:rPr>
            </a:br>
            <a:r>
              <a:rPr lang="de-DE" altLang="en-US" sz="2000" dirty="0">
                <a:latin typeface="Calibri" panose="020F0502020204030204" pitchFamily="34" charset="0"/>
                <a:cs typeface="Calibri" panose="020F0502020204030204" pitchFamily="34" charset="0"/>
                <a:sym typeface="Arial" pitchFamily="34" charset="0"/>
              </a:rPr>
              <a:t>Die DJF/MAM Änderungen können durch Treibhausgase erklärt werden; im JJA und SON sind weitere Faktoren nötig – verminderte regionale Emission von Aerosolen?</a:t>
            </a:r>
            <a:endParaRPr lang="de-DE" altLang="en-US" sz="2000" dirty="0">
              <a:latin typeface="Calibri" panose="020F0502020204030204" pitchFamily="34" charset="0"/>
              <a:cs typeface="Calibri" panose="020F0502020204030204" pitchFamily="34" charset="0"/>
            </a:endParaRPr>
          </a:p>
        </p:txBody>
      </p:sp>
      <p:pic>
        <p:nvPicPr>
          <p:cNvPr id="7172" name="Picture 4" descr="image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27" y="2045607"/>
            <a:ext cx="4900060" cy="4195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descr="image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787" y="1143080"/>
            <a:ext cx="346787" cy="22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AutoShape 8"/>
          <p:cNvSpPr>
            <a:spLocks/>
          </p:cNvSpPr>
          <p:nvPr/>
        </p:nvSpPr>
        <p:spPr bwMode="auto">
          <a:xfrm>
            <a:off x="1188809" y="1104179"/>
            <a:ext cx="4357357" cy="2996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541" tIns="44541" rIns="44541" bIns="44541"/>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801746"/>
            <a:r>
              <a:rPr lang="de-DE" altLang="en-US" sz="1600" b="1" dirty="0" err="1">
                <a:latin typeface="Calibri" panose="020F0502020204030204" pitchFamily="34" charset="0"/>
                <a:cs typeface="Calibri" panose="020F0502020204030204" pitchFamily="34" charset="0"/>
                <a:sym typeface="Arial" pitchFamily="34" charset="0"/>
              </a:rPr>
              <a:t>Observed</a:t>
            </a:r>
            <a:r>
              <a:rPr lang="de-DE" altLang="en-US" sz="1600" b="1" dirty="0">
                <a:latin typeface="Calibri" panose="020F0502020204030204" pitchFamily="34" charset="0"/>
                <a:cs typeface="Calibri" panose="020F0502020204030204" pitchFamily="34" charset="0"/>
                <a:sym typeface="Arial" pitchFamily="34" charset="0"/>
              </a:rPr>
              <a:t> CRU, EOBS (1982-2011)</a:t>
            </a:r>
            <a:endParaRPr lang="de-DE" altLang="en-US" sz="1600" dirty="0">
              <a:latin typeface="Calibri" panose="020F0502020204030204" pitchFamily="34" charset="0"/>
              <a:cs typeface="Calibri" panose="020F0502020204030204" pitchFamily="34" charset="0"/>
            </a:endParaRPr>
          </a:p>
        </p:txBody>
      </p:sp>
      <p:sp>
        <p:nvSpPr>
          <p:cNvPr id="7177" name="AutoShape 9"/>
          <p:cNvSpPr>
            <a:spLocks/>
          </p:cNvSpPr>
          <p:nvPr/>
        </p:nvSpPr>
        <p:spPr bwMode="auto">
          <a:xfrm>
            <a:off x="852005" y="1432673"/>
            <a:ext cx="306254" cy="207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92D05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1042988">
              <a:defRPr sz="1200">
                <a:solidFill>
                  <a:srgbClr val="000000"/>
                </a:solidFill>
                <a:latin typeface="Helvetica" pitchFamily="34" charset="0"/>
                <a:ea typeface="Helvetica" pitchFamily="34" charset="0"/>
                <a:cs typeface="Helvetica" pitchFamily="34" charset="0"/>
                <a:sym typeface="Helvetica" pitchFamily="34" charset="0"/>
              </a:defRPr>
            </a:lvl1pPr>
            <a:lvl2pPr defTabSz="1042988">
              <a:defRPr sz="1200">
                <a:solidFill>
                  <a:srgbClr val="000000"/>
                </a:solidFill>
                <a:latin typeface="Helvetica" pitchFamily="34" charset="0"/>
                <a:ea typeface="Helvetica" pitchFamily="34" charset="0"/>
                <a:cs typeface="Helvetica" pitchFamily="34" charset="0"/>
                <a:sym typeface="Helvetica" pitchFamily="34" charset="0"/>
              </a:defRPr>
            </a:lvl2pPr>
            <a:lvl3pPr defTabSz="1042988">
              <a:defRPr sz="1200">
                <a:solidFill>
                  <a:srgbClr val="000000"/>
                </a:solidFill>
                <a:latin typeface="Helvetica" pitchFamily="34" charset="0"/>
                <a:ea typeface="Helvetica" pitchFamily="34" charset="0"/>
                <a:cs typeface="Helvetica" pitchFamily="34" charset="0"/>
                <a:sym typeface="Helvetica" pitchFamily="34" charset="0"/>
              </a:defRPr>
            </a:lvl3pPr>
            <a:lvl4pPr defTabSz="1042988">
              <a:defRPr sz="1200">
                <a:solidFill>
                  <a:srgbClr val="000000"/>
                </a:solidFill>
                <a:latin typeface="Helvetica" pitchFamily="34" charset="0"/>
                <a:ea typeface="Helvetica" pitchFamily="34" charset="0"/>
                <a:cs typeface="Helvetica" pitchFamily="34" charset="0"/>
                <a:sym typeface="Helvetica" pitchFamily="34" charset="0"/>
              </a:defRPr>
            </a:lvl4pPr>
            <a:lvl5pPr defTabSz="1042988">
              <a:defRPr sz="1200">
                <a:solidFill>
                  <a:srgbClr val="000000"/>
                </a:solidFill>
                <a:latin typeface="Helvetica" pitchFamily="34" charset="0"/>
                <a:ea typeface="Helvetica" pitchFamily="34" charset="0"/>
                <a:cs typeface="Helvetica" pitchFamily="34" charset="0"/>
                <a:sym typeface="Helvetica" pitchFamily="34" charset="0"/>
              </a:defRPr>
            </a:lvl5pPr>
            <a:lvl6pPr marL="13716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defTabSz="1042988"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algn="ctr">
              <a:lnSpc>
                <a:spcPct val="120000"/>
              </a:lnSpc>
            </a:pPr>
            <a:endParaRPr lang="de-DE" altLang="en-US" sz="1050" dirty="0">
              <a:solidFill>
                <a:srgbClr val="FF0000"/>
              </a:solidFill>
              <a:latin typeface="Calibri" panose="020F0502020204030204" pitchFamily="34" charset="0"/>
              <a:cs typeface="Calibri" panose="020F0502020204030204" pitchFamily="34" charset="0"/>
              <a:sym typeface="Arial" pitchFamily="34" charset="0"/>
            </a:endParaRPr>
          </a:p>
        </p:txBody>
      </p:sp>
      <p:sp>
        <p:nvSpPr>
          <p:cNvPr id="7178" name="AutoShape 10"/>
          <p:cNvSpPr>
            <a:spLocks/>
          </p:cNvSpPr>
          <p:nvPr/>
        </p:nvSpPr>
        <p:spPr bwMode="auto">
          <a:xfrm>
            <a:off x="1171162" y="1373600"/>
            <a:ext cx="4415905" cy="5316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541" tIns="44541" rIns="44541" bIns="44541"/>
          <a:lstStyle>
            <a:lvl1pPr>
              <a:defRPr sz="1200">
                <a:solidFill>
                  <a:srgbClr val="000000"/>
                </a:solidFill>
                <a:latin typeface="Helvetica" pitchFamily="34" charset="0"/>
                <a:ea typeface="Helvetica" pitchFamily="34" charset="0"/>
                <a:cs typeface="Helvetica" pitchFamily="34" charset="0"/>
                <a:sym typeface="Helvetica" pitchFamily="34" charset="0"/>
              </a:defRPr>
            </a:lvl1pPr>
            <a:lvl2pPr>
              <a:defRPr sz="1200">
                <a:solidFill>
                  <a:srgbClr val="000000"/>
                </a:solidFill>
                <a:latin typeface="Helvetica" pitchFamily="34" charset="0"/>
                <a:ea typeface="Helvetica" pitchFamily="34" charset="0"/>
                <a:cs typeface="Helvetica" pitchFamily="34" charset="0"/>
                <a:sym typeface="Helvetica" pitchFamily="34" charset="0"/>
              </a:defRPr>
            </a:lvl2pPr>
            <a:lvl3pPr>
              <a:defRPr sz="1200">
                <a:solidFill>
                  <a:srgbClr val="000000"/>
                </a:solidFill>
                <a:latin typeface="Helvetica" pitchFamily="34" charset="0"/>
                <a:ea typeface="Helvetica" pitchFamily="34" charset="0"/>
                <a:cs typeface="Helvetica" pitchFamily="34" charset="0"/>
                <a:sym typeface="Helvetica" pitchFamily="34" charset="0"/>
              </a:defRPr>
            </a:lvl3pPr>
            <a:lvl4pPr>
              <a:defRPr sz="1200">
                <a:solidFill>
                  <a:srgbClr val="000000"/>
                </a:solidFill>
                <a:latin typeface="Helvetica" pitchFamily="34" charset="0"/>
                <a:ea typeface="Helvetica" pitchFamily="34" charset="0"/>
                <a:cs typeface="Helvetica" pitchFamily="34" charset="0"/>
                <a:sym typeface="Helvetica" pitchFamily="34" charset="0"/>
              </a:defRPr>
            </a:lvl4pPr>
            <a:lvl5pPr>
              <a:defRPr sz="1200">
                <a:solidFill>
                  <a:srgbClr val="000000"/>
                </a:solidFill>
                <a:latin typeface="Helvetica" pitchFamily="34" charset="0"/>
                <a:ea typeface="Helvetica" pitchFamily="34" charset="0"/>
                <a:cs typeface="Helvetica" pitchFamily="34" charset="0"/>
                <a:sym typeface="Helvetica" pitchFamily="34" charset="0"/>
              </a:defRPr>
            </a:lvl5pPr>
            <a:lvl6pPr marL="13716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6pPr>
            <a:lvl7pPr marL="18288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7pPr>
            <a:lvl8pPr marL="22860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8pPr>
            <a:lvl9pPr marL="2743200" fontAlgn="base" hangingPunct="0">
              <a:spcBef>
                <a:spcPct val="0"/>
              </a:spcBef>
              <a:spcAft>
                <a:spcPct val="0"/>
              </a:spcAft>
              <a:defRPr sz="1200">
                <a:solidFill>
                  <a:srgbClr val="000000"/>
                </a:solidFill>
                <a:latin typeface="Helvetica" pitchFamily="34" charset="0"/>
                <a:ea typeface="Helvetica" pitchFamily="34" charset="0"/>
                <a:cs typeface="Helvetica" pitchFamily="34" charset="0"/>
                <a:sym typeface="Helvetica" pitchFamily="34" charset="0"/>
              </a:defRPr>
            </a:lvl9pPr>
          </a:lstStyle>
          <a:p>
            <a:pPr defTabSz="801746"/>
            <a:r>
              <a:rPr lang="de-DE" altLang="en-US" sz="1600" b="1" dirty="0" err="1">
                <a:latin typeface="Calibri" panose="020F0502020204030204" pitchFamily="34" charset="0"/>
                <a:cs typeface="Calibri" panose="020F0502020204030204" pitchFamily="34" charset="0"/>
                <a:sym typeface="Arial" pitchFamily="34" charset="0"/>
              </a:rPr>
              <a:t>Projected</a:t>
            </a:r>
            <a:r>
              <a:rPr lang="de-DE" altLang="en-US" sz="1600" b="1" dirty="0">
                <a:latin typeface="Calibri" panose="020F0502020204030204" pitchFamily="34" charset="0"/>
                <a:cs typeface="Calibri" panose="020F0502020204030204" pitchFamily="34" charset="0"/>
                <a:sym typeface="Arial" pitchFamily="34" charset="0"/>
              </a:rPr>
              <a:t> GS </a:t>
            </a:r>
            <a:r>
              <a:rPr lang="de-DE" altLang="en-US" sz="1600" b="1" dirty="0" err="1">
                <a:latin typeface="Calibri" panose="020F0502020204030204" pitchFamily="34" charset="0"/>
                <a:cs typeface="Calibri" panose="020F0502020204030204" pitchFamily="34" charset="0"/>
                <a:sym typeface="Arial" pitchFamily="34" charset="0"/>
              </a:rPr>
              <a:t>signal</a:t>
            </a:r>
            <a:r>
              <a:rPr lang="de-DE" altLang="en-US" sz="1600" b="1" dirty="0">
                <a:latin typeface="Calibri" panose="020F0502020204030204" pitchFamily="34" charset="0"/>
                <a:cs typeface="Calibri" panose="020F0502020204030204" pitchFamily="34" charset="0"/>
                <a:sym typeface="Arial" pitchFamily="34" charset="0"/>
              </a:rPr>
              <a:t>, A1B </a:t>
            </a:r>
            <a:r>
              <a:rPr lang="de-DE" altLang="en-US" sz="1600" b="1" dirty="0" err="1">
                <a:latin typeface="Calibri" panose="020F0502020204030204" pitchFamily="34" charset="0"/>
                <a:cs typeface="Calibri" panose="020F0502020204030204" pitchFamily="34" charset="0"/>
                <a:sym typeface="Arial" pitchFamily="34" charset="0"/>
              </a:rPr>
              <a:t>scenario</a:t>
            </a:r>
            <a:endParaRPr lang="de-DE" altLang="en-US" sz="1600" b="1" dirty="0">
              <a:latin typeface="Calibri" panose="020F0502020204030204" pitchFamily="34" charset="0"/>
              <a:cs typeface="Calibri" panose="020F0502020204030204" pitchFamily="34" charset="0"/>
              <a:sym typeface="Arial" pitchFamily="34" charset="0"/>
            </a:endParaRPr>
          </a:p>
          <a:p>
            <a:pPr defTabSz="801746"/>
            <a:r>
              <a:rPr lang="de-DE" altLang="en-US" sz="1600" b="1" dirty="0">
                <a:latin typeface="Calibri" panose="020F0502020204030204" pitchFamily="34" charset="0"/>
                <a:cs typeface="Calibri" panose="020F0502020204030204" pitchFamily="34" charset="0"/>
                <a:sym typeface="Arial" pitchFamily="34" charset="0"/>
              </a:rPr>
              <a:t> 10 </a:t>
            </a:r>
            <a:r>
              <a:rPr lang="de-DE" altLang="en-US" sz="1600" b="1" dirty="0" err="1">
                <a:latin typeface="Calibri" panose="020F0502020204030204" pitchFamily="34" charset="0"/>
                <a:cs typeface="Calibri" panose="020F0502020204030204" pitchFamily="34" charset="0"/>
                <a:sym typeface="Arial" pitchFamily="34" charset="0"/>
              </a:rPr>
              <a:t>simulations</a:t>
            </a:r>
            <a:r>
              <a:rPr lang="de-DE" altLang="en-US" sz="1600" b="1" dirty="0">
                <a:latin typeface="Calibri" panose="020F0502020204030204" pitchFamily="34" charset="0"/>
                <a:cs typeface="Calibri" panose="020F0502020204030204" pitchFamily="34" charset="0"/>
                <a:sym typeface="Arial" pitchFamily="34" charset="0"/>
              </a:rPr>
              <a:t> (ENSEMBLES)</a:t>
            </a:r>
            <a:endParaRPr lang="de-DE" altLang="en-US" sz="1600" dirty="0">
              <a:latin typeface="Calibri" panose="020F0502020204030204" pitchFamily="34" charset="0"/>
              <a:cs typeface="Calibri" panose="020F0502020204030204" pitchFamily="34" charset="0"/>
            </a:endParaRPr>
          </a:p>
        </p:txBody>
      </p:sp>
      <p:sp>
        <p:nvSpPr>
          <p:cNvPr id="9" name="Rectangle 1"/>
          <p:cNvSpPr txBox="1">
            <a:spLocks noChangeArrowheads="1"/>
          </p:cNvSpPr>
          <p:nvPr/>
        </p:nvSpPr>
        <p:spPr>
          <a:xfrm>
            <a:off x="159450" y="64950"/>
            <a:ext cx="8342256" cy="508586"/>
          </a:xfrm>
          <a:prstGeom prst="rect">
            <a:avLst/>
          </a:prstGeom>
        </p:spPr>
        <p:txBody>
          <a:bodyPr vert="horz" lIns="80147" tIns="40074" rIns="80147" bIns="4007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79"/>
            <a:r>
              <a:rPr lang="de-DE" altLang="en-US" sz="2400" b="1" smtClean="0">
                <a:latin typeface="+mn-lt"/>
                <a:cs typeface="Arial" pitchFamily="34" charset="0"/>
                <a:sym typeface="Arial" pitchFamily="34" charset="0"/>
              </a:rPr>
              <a:t>Temperaturtrends in der Ostseeregion (1982-2011)</a:t>
            </a:r>
            <a:endParaRPr lang="de-DE" altLang="en-US" sz="500" dirty="0">
              <a:latin typeface="+mn-lt"/>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540" y="381912"/>
            <a:ext cx="2417498" cy="1709450"/>
          </a:xfrm>
          <a:prstGeom prst="rect">
            <a:avLst/>
          </a:prstGeom>
        </p:spPr>
      </p:pic>
      <p:sp>
        <p:nvSpPr>
          <p:cNvPr id="11" name="Rectangle 1"/>
          <p:cNvSpPr>
            <a:spLocks noChangeArrowheads="1"/>
          </p:cNvSpPr>
          <p:nvPr/>
        </p:nvSpPr>
        <p:spPr bwMode="auto">
          <a:xfrm>
            <a:off x="100668" y="6337016"/>
            <a:ext cx="11954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400" b="0" i="0" u="none" strike="noStrike" cap="none" normalizeH="0" baseline="0" dirty="0" smtClean="0">
                <a:ln>
                  <a:noFill/>
                </a:ln>
                <a:solidFill>
                  <a:schemeClr val="tx1"/>
                </a:solidFill>
                <a:effectLst/>
                <a:latin typeface="AdobeSongStd-Light"/>
              </a:rPr>
              <a:t>Barkhordarian, A., H. von Storch, E. Zorita, </a:t>
            </a:r>
            <a:r>
              <a:rPr kumimoji="0" lang="de-DE" altLang="de-DE" sz="1400" b="0" i="0" u="none" strike="noStrike" cap="none" normalizeH="0" baseline="0" dirty="0" err="1" smtClean="0">
                <a:ln>
                  <a:noFill/>
                </a:ln>
                <a:solidFill>
                  <a:schemeClr val="tx1"/>
                </a:solidFill>
                <a:effectLst/>
                <a:latin typeface="AdobeSongStd-Light"/>
              </a:rPr>
              <a:t>and</a:t>
            </a:r>
            <a:r>
              <a:rPr kumimoji="0" lang="de-DE" altLang="de-DE" sz="1400" b="0" i="0" u="none" strike="noStrike" cap="none" normalizeH="0" baseline="0" dirty="0" smtClean="0">
                <a:ln>
                  <a:noFill/>
                </a:ln>
                <a:solidFill>
                  <a:schemeClr val="tx1"/>
                </a:solidFill>
                <a:effectLst/>
                <a:latin typeface="AdobeSongStd-Light"/>
              </a:rPr>
              <a:t> J. Gómez-Navarro, 2016: An </a:t>
            </a:r>
            <a:r>
              <a:rPr kumimoji="0" lang="de-DE" altLang="de-DE" sz="1400" b="0" i="0" u="none" strike="noStrike" cap="none" normalizeH="0" baseline="0" dirty="0" err="1" smtClean="0">
                <a:ln>
                  <a:noFill/>
                </a:ln>
                <a:solidFill>
                  <a:schemeClr val="tx1"/>
                </a:solidFill>
                <a:effectLst/>
                <a:latin typeface="AdobeSongStd-Light"/>
              </a:rPr>
              <a:t>attempt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to</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deconstruct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recent</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climate</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change</a:t>
            </a:r>
            <a:r>
              <a:rPr kumimoji="0" lang="de-DE" altLang="de-DE" sz="1400" b="0" i="0" u="none" strike="noStrike" cap="none" normalizeH="0" baseline="0" dirty="0" smtClean="0">
                <a:ln>
                  <a:noFill/>
                </a:ln>
                <a:solidFill>
                  <a:schemeClr val="tx1"/>
                </a:solidFill>
                <a:effectLst/>
                <a:latin typeface="AdobeSongStd-Light"/>
              </a:rPr>
              <a:t> in </a:t>
            </a:r>
            <a:r>
              <a:rPr kumimoji="0" lang="de-DE" altLang="de-DE" sz="1400" b="0" i="0" u="none" strike="noStrike" cap="none" normalizeH="0" baseline="0" dirty="0" err="1" smtClean="0">
                <a:ln>
                  <a:noFill/>
                </a:ln>
                <a:solidFill>
                  <a:schemeClr val="tx1"/>
                </a:solidFill>
                <a:effectLst/>
                <a:latin typeface="AdobeSongStd-Light"/>
              </a:rPr>
              <a:t>the</a:t>
            </a:r>
            <a:r>
              <a:rPr kumimoji="0" lang="de-DE" altLang="de-DE" sz="1400" b="0" i="0" u="none" strike="noStrike" cap="none" normalizeH="0" baseline="0" dirty="0" smtClean="0">
                <a:ln>
                  <a:noFill/>
                </a:ln>
                <a:solidFill>
                  <a:schemeClr val="tx1"/>
                </a:solidFill>
                <a:effectLst/>
                <a:latin typeface="AdobeSongStd-Light"/>
              </a:rPr>
              <a:t> Baltic </a:t>
            </a:r>
            <a:r>
              <a:rPr kumimoji="0" lang="de-DE" altLang="de-DE" sz="1400" b="0" i="0" u="none" strike="noStrike" cap="none" normalizeH="0" baseline="0" dirty="0" err="1" smtClean="0">
                <a:ln>
                  <a:noFill/>
                </a:ln>
                <a:solidFill>
                  <a:schemeClr val="tx1"/>
                </a:solidFill>
                <a:effectLst/>
                <a:latin typeface="AdobeSongStd-Light"/>
              </a:rPr>
              <a:t>Sea</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0" u="none" strike="noStrike" cap="none" normalizeH="0" baseline="0" dirty="0" err="1" smtClean="0">
                <a:ln>
                  <a:noFill/>
                </a:ln>
                <a:solidFill>
                  <a:schemeClr val="tx1"/>
                </a:solidFill>
                <a:effectLst/>
                <a:latin typeface="AdobeSongStd-Light"/>
              </a:rPr>
              <a:t>Basin</a:t>
            </a:r>
            <a:r>
              <a:rPr kumimoji="0" lang="de-DE" altLang="de-DE" sz="1400" b="0" i="0"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smtClean="0">
                <a:ln>
                  <a:noFill/>
                </a:ln>
                <a:solidFill>
                  <a:schemeClr val="tx1"/>
                </a:solidFill>
                <a:effectLst/>
                <a:latin typeface="AdobeSongStd-Light"/>
              </a:rPr>
              <a:t>Journal </a:t>
            </a:r>
            <a:r>
              <a:rPr kumimoji="0" lang="de-DE" altLang="de-DE" sz="1400" b="0" i="1" u="none" strike="noStrike" cap="none" normalizeH="0" baseline="0" dirty="0" err="1" smtClean="0">
                <a:ln>
                  <a:noFill/>
                </a:ln>
                <a:solidFill>
                  <a:schemeClr val="tx1"/>
                </a:solidFill>
                <a:effectLst/>
                <a:latin typeface="AdobeSongStd-Light"/>
              </a:rPr>
              <a:t>of</a:t>
            </a:r>
            <a:r>
              <a:rPr kumimoji="0" lang="de-DE" altLang="de-DE" sz="1400" b="0" i="1" u="none" strike="noStrike" cap="none" normalizeH="0" baseline="0" dirty="0" smtClean="0">
                <a:ln>
                  <a:noFill/>
                </a:ln>
                <a:solidFill>
                  <a:schemeClr val="tx1"/>
                </a:solidFill>
                <a:effectLst/>
                <a:latin typeface="AdobeSongStd-Light"/>
              </a:rPr>
              <a:t> </a:t>
            </a:r>
            <a:r>
              <a:rPr kumimoji="0" lang="de-DE" altLang="de-DE" sz="1400" b="0" i="1" u="none" strike="noStrike" cap="none" normalizeH="0" baseline="0" dirty="0" err="1" smtClean="0">
                <a:ln>
                  <a:noFill/>
                </a:ln>
                <a:solidFill>
                  <a:schemeClr val="tx1"/>
                </a:solidFill>
                <a:effectLst/>
                <a:latin typeface="AdobeSongStd-Light"/>
              </a:rPr>
              <a:t>Geophysical</a:t>
            </a:r>
            <a:r>
              <a:rPr kumimoji="0" lang="de-DE" altLang="de-DE" sz="1400" b="0" i="1" u="none" strike="noStrike" cap="none" normalizeH="0" baseline="0" dirty="0" smtClean="0">
                <a:ln>
                  <a:noFill/>
                </a:ln>
                <a:solidFill>
                  <a:schemeClr val="tx1"/>
                </a:solidFill>
                <a:effectLst/>
                <a:latin typeface="AdobeSongStd-Light"/>
              </a:rPr>
              <a:t> Research - </a:t>
            </a:r>
            <a:r>
              <a:rPr kumimoji="0" lang="de-DE" altLang="de-DE" sz="1400" b="0" i="1" u="none" strike="noStrike" cap="none" normalizeH="0" baseline="0" dirty="0" err="1" smtClean="0">
                <a:ln>
                  <a:noFill/>
                </a:ln>
                <a:solidFill>
                  <a:schemeClr val="tx1"/>
                </a:solidFill>
                <a:effectLst/>
                <a:latin typeface="AdobeSongStd-Light"/>
              </a:rPr>
              <a:t>Atmospheres</a:t>
            </a:r>
            <a:r>
              <a:rPr kumimoji="0" lang="de-DE" altLang="de-DE" sz="1400" b="0" i="0" u="none" strike="noStrike" cap="none" normalizeH="0" baseline="0" dirty="0" smtClean="0">
                <a:ln>
                  <a:noFill/>
                </a:ln>
                <a:solidFill>
                  <a:schemeClr val="tx1"/>
                </a:solidFill>
                <a:effectLst/>
                <a:latin typeface="AdobeSongStd-Light"/>
              </a:rPr>
              <a:t>, 121, doi:10.1002/ 2015JD024648</a:t>
            </a:r>
            <a:r>
              <a:rPr kumimoji="0" lang="de-DE" altLang="de-DE" sz="600" b="0" i="0" u="none" strike="noStrike" cap="none" normalizeH="0" baseline="0" dirty="0" smtClean="0">
                <a:ln>
                  <a:noFill/>
                </a:ln>
                <a:solidFill>
                  <a:schemeClr val="tx1"/>
                </a:solidFill>
                <a:effectLst/>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860746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42613" y="101200"/>
            <a:ext cx="11971089" cy="750100"/>
          </a:xfrm>
          <a:prstGeom prst="rect">
            <a:avLst/>
          </a:prstGeom>
          <a:solidFill>
            <a:schemeClr val="bg1"/>
          </a:solidFill>
        </p:spPr>
        <p:txBody>
          <a:bodyPr>
            <a:normAutofit/>
          </a:bodyPr>
          <a:lstStyle/>
          <a:p>
            <a:r>
              <a:rPr lang="en-US" sz="3200" b="1" dirty="0" err="1">
                <a:latin typeface="Calibri" panose="020F0502020204030204" pitchFamily="34" charset="0"/>
                <a:cs typeface="Calibri" panose="020F0502020204030204" pitchFamily="34" charset="0"/>
              </a:rPr>
              <a:t>Globale</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Temperaturveränderung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seit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Mitte</a:t>
            </a:r>
            <a:r>
              <a:rPr lang="en-US" sz="3200" b="1" dirty="0">
                <a:latin typeface="Calibri" panose="020F0502020204030204" pitchFamily="34" charset="0"/>
                <a:cs typeface="Calibri" panose="020F0502020204030204" pitchFamily="34" charset="0"/>
              </a:rPr>
              <a:t> des 19ten </a:t>
            </a:r>
            <a:r>
              <a:rPr lang="en-US" sz="3200" b="1" dirty="0" err="1">
                <a:latin typeface="Calibri" panose="020F0502020204030204" pitchFamily="34" charset="0"/>
                <a:cs typeface="Calibri" panose="020F0502020204030204" pitchFamily="34" charset="0"/>
              </a:rPr>
              <a:t>Jahrunderts</a:t>
            </a:r>
            <a:r>
              <a:rPr lang="en-US" sz="3200" b="1" dirty="0">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31" y="5427677"/>
            <a:ext cx="816129" cy="779575"/>
          </a:xfrm>
          <a:prstGeom prst="rect">
            <a:avLst/>
          </a:prstGeom>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060" y="1457999"/>
            <a:ext cx="4494941" cy="497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511" y="4296863"/>
            <a:ext cx="2825359" cy="1997855"/>
          </a:xfrm>
          <a:prstGeom prst="rect">
            <a:avLst/>
          </a:prstGeom>
        </p:spPr>
      </p:pic>
    </p:spTree>
    <p:extLst>
      <p:ext uri="{BB962C8B-B14F-4D97-AF65-F5344CB8AC3E}">
        <p14:creationId xmlns:p14="http://schemas.microsoft.com/office/powerpoint/2010/main" val="2274520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Line 2"/>
          <p:cNvSpPr>
            <a:spLocks noChangeShapeType="1"/>
          </p:cNvSpPr>
          <p:nvPr/>
        </p:nvSpPr>
        <p:spPr bwMode="auto">
          <a:xfrm>
            <a:off x="1524000" y="914400"/>
            <a:ext cx="91440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099" name="Text Box 3"/>
          <p:cNvSpPr txBox="1">
            <a:spLocks noChangeArrowheads="1"/>
          </p:cNvSpPr>
          <p:nvPr/>
        </p:nvSpPr>
        <p:spPr bwMode="auto">
          <a:xfrm>
            <a:off x="3230564" y="617378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de-DE" sz="2800" b="1">
              <a:latin typeface="Arial" charset="0"/>
              <a:cs typeface="Arial"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915988"/>
            <a:ext cx="9685338"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9594850" y="6567489"/>
            <a:ext cx="927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1200">
                <a:latin typeface="Arial" charset="0"/>
                <a:cs typeface="Arial" charset="0"/>
              </a:rPr>
              <a:t>IPCC 2007</a:t>
            </a:r>
          </a:p>
        </p:txBody>
      </p:sp>
      <p:grpSp>
        <p:nvGrpSpPr>
          <p:cNvPr id="4102" name="Group 6"/>
          <p:cNvGrpSpPr>
            <a:grpSpLocks/>
          </p:cNvGrpSpPr>
          <p:nvPr/>
        </p:nvGrpSpPr>
        <p:grpSpPr bwMode="auto">
          <a:xfrm>
            <a:off x="9193214" y="5229226"/>
            <a:ext cx="1690687" cy="1298575"/>
            <a:chOff x="4740" y="3323"/>
            <a:chExt cx="1065" cy="818"/>
          </a:xfrm>
        </p:grpSpPr>
        <p:sp>
          <p:nvSpPr>
            <p:cNvPr id="4104" name="Rectangle 7"/>
            <p:cNvSpPr>
              <a:spLocks noChangeArrowheads="1"/>
            </p:cNvSpPr>
            <p:nvPr/>
          </p:nvSpPr>
          <p:spPr bwMode="auto">
            <a:xfrm>
              <a:off x="4740" y="3385"/>
              <a:ext cx="227" cy="136"/>
            </a:xfrm>
            <a:prstGeom prst="rect">
              <a:avLst/>
            </a:prstGeom>
            <a:solidFill>
              <a:srgbClr val="7171FF"/>
            </a:solidFill>
            <a:ln w="9525">
              <a:solidFill>
                <a:srgbClr val="7171FF"/>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4105" name="Rectangle 8"/>
            <p:cNvSpPr>
              <a:spLocks noChangeArrowheads="1"/>
            </p:cNvSpPr>
            <p:nvPr/>
          </p:nvSpPr>
          <p:spPr bwMode="auto">
            <a:xfrm>
              <a:off x="4740" y="3657"/>
              <a:ext cx="227" cy="136"/>
            </a:xfrm>
            <a:prstGeom prst="rect">
              <a:avLst/>
            </a:prstGeom>
            <a:solidFill>
              <a:srgbClr val="EA869B"/>
            </a:solidFill>
            <a:ln w="9525">
              <a:solidFill>
                <a:srgbClr val="EA869B"/>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ltLang="de-DE"/>
            </a:p>
          </p:txBody>
        </p:sp>
        <p:sp>
          <p:nvSpPr>
            <p:cNvPr id="4106" name="Text Box 9"/>
            <p:cNvSpPr txBox="1">
              <a:spLocks noChangeArrowheads="1"/>
            </p:cNvSpPr>
            <p:nvPr/>
          </p:nvSpPr>
          <p:spPr bwMode="auto">
            <a:xfrm>
              <a:off x="4921" y="3596"/>
              <a:ext cx="8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1200">
                  <a:latin typeface="Arial" charset="0"/>
                  <a:cs typeface="Arial" charset="0"/>
                </a:rPr>
                <a:t>Additional ly man-</a:t>
              </a:r>
            </a:p>
            <a:p>
              <a:pPr eaLnBrk="1" hangingPunct="1"/>
              <a:r>
                <a:rPr lang="de-DE" altLang="de-DE" sz="1200">
                  <a:latin typeface="Arial" charset="0"/>
                  <a:cs typeface="Arial" charset="0"/>
                </a:rPr>
                <a:t>made factors</a:t>
              </a:r>
            </a:p>
          </p:txBody>
        </p:sp>
        <p:sp>
          <p:nvSpPr>
            <p:cNvPr id="4107" name="Text Box 10"/>
            <p:cNvSpPr txBox="1">
              <a:spLocks noChangeArrowheads="1"/>
            </p:cNvSpPr>
            <p:nvPr/>
          </p:nvSpPr>
          <p:spPr bwMode="auto">
            <a:xfrm>
              <a:off x="4921" y="3323"/>
              <a:ext cx="6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1200">
                  <a:latin typeface="Arial" charset="0"/>
                  <a:cs typeface="Arial" charset="0"/>
                </a:rPr>
                <a:t>Only natural </a:t>
              </a:r>
              <a:br>
                <a:rPr lang="de-DE" altLang="de-DE" sz="1200">
                  <a:latin typeface="Arial" charset="0"/>
                  <a:cs typeface="Arial" charset="0"/>
                </a:rPr>
              </a:br>
              <a:r>
                <a:rPr lang="de-DE" altLang="de-DE" sz="1200">
                  <a:latin typeface="Arial" charset="0"/>
                  <a:cs typeface="Arial" charset="0"/>
                </a:rPr>
                <a:t>factors</a:t>
              </a:r>
            </a:p>
          </p:txBody>
        </p:sp>
        <p:sp>
          <p:nvSpPr>
            <p:cNvPr id="4108" name="Line 11"/>
            <p:cNvSpPr>
              <a:spLocks noChangeShapeType="1"/>
            </p:cNvSpPr>
            <p:nvPr/>
          </p:nvSpPr>
          <p:spPr bwMode="auto">
            <a:xfrm>
              <a:off x="4785" y="4065"/>
              <a:ext cx="1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109" name="Text Box 12"/>
            <p:cNvSpPr txBox="1">
              <a:spLocks noChangeArrowheads="1"/>
            </p:cNvSpPr>
            <p:nvPr/>
          </p:nvSpPr>
          <p:spPr bwMode="auto">
            <a:xfrm>
              <a:off x="4929" y="3967"/>
              <a:ext cx="7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altLang="de-DE" sz="1200">
                  <a:latin typeface="Arial" charset="0"/>
                  <a:cs typeface="Arial" charset="0"/>
                </a:rPr>
                <a:t>„observations“</a:t>
              </a:r>
            </a:p>
          </p:txBody>
        </p:sp>
      </p:grpSp>
      <p:sp>
        <p:nvSpPr>
          <p:cNvPr id="4103" name="Rectangle 13"/>
          <p:cNvSpPr>
            <a:spLocks noGrp="1" noChangeArrowheads="1"/>
          </p:cNvSpPr>
          <p:nvPr>
            <p:ph type="title"/>
          </p:nvPr>
        </p:nvSpPr>
        <p:spPr>
          <a:xfrm>
            <a:off x="1524000" y="0"/>
            <a:ext cx="9144000" cy="838200"/>
          </a:xfrm>
          <a:noFill/>
        </p:spPr>
        <p:txBody>
          <a:bodyPr>
            <a:noAutofit/>
          </a:bodyPr>
          <a:lstStyle/>
          <a:p>
            <a:pPr eaLnBrk="1" hangingPunct="1"/>
            <a:r>
              <a:rPr lang="de-DE" altLang="de-DE" sz="2200" b="1" dirty="0">
                <a:latin typeface="Arial" charset="0"/>
              </a:rPr>
              <a:t>Attribution: Können wir die Entwicklung der Lufttemperaturen beschreiben, wenn wir Antriebe durch Treibhausgase annehmen?</a:t>
            </a: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23" y="5148550"/>
            <a:ext cx="2417498" cy="1709450"/>
          </a:xfrm>
          <a:prstGeom prst="rect">
            <a:avLst/>
          </a:prstGeom>
        </p:spPr>
      </p:pic>
    </p:spTree>
    <p:extLst>
      <p:ext uri="{BB962C8B-B14F-4D97-AF65-F5344CB8AC3E}">
        <p14:creationId xmlns:p14="http://schemas.microsoft.com/office/powerpoint/2010/main" val="25714624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624776"/>
          </a:xfrm>
        </p:spPr>
        <p:txBody>
          <a:bodyPr>
            <a:normAutofit/>
          </a:bodyPr>
          <a:lstStyle/>
          <a:p>
            <a:r>
              <a:rPr lang="de-DE" sz="3600" b="1" dirty="0" smtClean="0"/>
              <a:t>Zusammenfassung und Ausblick</a:t>
            </a:r>
            <a:endParaRPr lang="de-DE" sz="3600" b="1" dirty="0"/>
          </a:p>
        </p:txBody>
      </p:sp>
      <p:sp>
        <p:nvSpPr>
          <p:cNvPr id="3" name="Inhaltsplatzhalter 2"/>
          <p:cNvSpPr>
            <a:spLocks noGrp="1"/>
          </p:cNvSpPr>
          <p:nvPr>
            <p:ph idx="1"/>
          </p:nvPr>
        </p:nvSpPr>
        <p:spPr>
          <a:xfrm>
            <a:off x="838200" y="1062226"/>
            <a:ext cx="10515600" cy="5338573"/>
          </a:xfrm>
        </p:spPr>
        <p:txBody>
          <a:bodyPr>
            <a:normAutofit lnSpcReduction="10000"/>
          </a:bodyPr>
          <a:lstStyle/>
          <a:p>
            <a:pPr>
              <a:lnSpc>
                <a:spcPct val="100000"/>
              </a:lnSpc>
            </a:pPr>
            <a:r>
              <a:rPr lang="de-DE" sz="2400" dirty="0" smtClean="0"/>
              <a:t>Ohne </a:t>
            </a:r>
            <a:r>
              <a:rPr lang="de-DE" sz="2400" dirty="0"/>
              <a:t>D</a:t>
            </a:r>
            <a:r>
              <a:rPr lang="de-DE" sz="2400" dirty="0" smtClean="0"/>
              <a:t>aten geht es nicht.</a:t>
            </a:r>
          </a:p>
          <a:p>
            <a:pPr>
              <a:lnSpc>
                <a:spcPct val="100000"/>
              </a:lnSpc>
            </a:pPr>
            <a:r>
              <a:rPr lang="de-DE" sz="2400" dirty="0" smtClean="0"/>
              <a:t>Daten können fehlerhaft erhoben worden sein, so dass sie nicht zur Untersuchung von Veränderungen gebraucht werden können (hier nicht besprochen).</a:t>
            </a:r>
          </a:p>
          <a:p>
            <a:pPr>
              <a:lnSpc>
                <a:spcPct val="100000"/>
              </a:lnSpc>
            </a:pPr>
            <a:r>
              <a:rPr lang="de-DE" sz="2400" dirty="0" smtClean="0"/>
              <a:t>Daten allein liefern keine </a:t>
            </a:r>
            <a:r>
              <a:rPr lang="de-DE" sz="2400" dirty="0"/>
              <a:t>E</a:t>
            </a:r>
            <a:r>
              <a:rPr lang="de-DE" sz="2400" dirty="0" smtClean="0"/>
              <a:t>rklärungen für Veränderungen, aber …</a:t>
            </a:r>
          </a:p>
          <a:p>
            <a:pPr>
              <a:lnSpc>
                <a:spcPct val="100000"/>
              </a:lnSpc>
            </a:pPr>
            <a:r>
              <a:rPr lang="de-DE" sz="2400" dirty="0" smtClean="0"/>
              <a:t>… sie erlauben eine Bewertung von verschiedenen Erklärungshypothesen.</a:t>
            </a:r>
          </a:p>
          <a:p>
            <a:pPr>
              <a:lnSpc>
                <a:spcPct val="100000"/>
              </a:lnSpc>
            </a:pPr>
            <a:r>
              <a:rPr lang="de-DE" sz="2400" dirty="0" smtClean="0"/>
              <a:t>In der Regel gibt es mehrere Erklärungsansätze, und es bedarf der wissenschaftlichen kritischen Methode, die Konsistenz und Plausibilität konkurrierender Erklärungsansätzen festzustellen.</a:t>
            </a:r>
          </a:p>
          <a:p>
            <a:pPr>
              <a:lnSpc>
                <a:spcPct val="100000"/>
              </a:lnSpc>
            </a:pPr>
            <a:r>
              <a:rPr lang="de-DE" sz="2400" dirty="0" smtClean="0"/>
              <a:t>Im öffentlichen Diskurs wird dagegen bisweilen unkritisch jene Erklärung gewählt, die am besten in eine politische </a:t>
            </a:r>
            <a:r>
              <a:rPr lang="de-DE" sz="2400" dirty="0"/>
              <a:t>A</a:t>
            </a:r>
            <a:r>
              <a:rPr lang="de-DE" sz="2400" dirty="0" smtClean="0"/>
              <a:t>genda passt.</a:t>
            </a:r>
          </a:p>
          <a:p>
            <a:pPr>
              <a:lnSpc>
                <a:spcPct val="100000"/>
              </a:lnSpc>
            </a:pPr>
            <a:r>
              <a:rPr lang="de-DE" sz="2400" dirty="0" smtClean="0"/>
              <a:t>Der menschgemachte Klimawandel ist in vielen Fällen eine wirksame Erklärung für beobachtete Veränderungen, aber durchaus nicht in allen.</a:t>
            </a:r>
          </a:p>
        </p:txBody>
      </p:sp>
    </p:spTree>
    <p:extLst>
      <p:ext uri="{BB962C8B-B14F-4D97-AF65-F5344CB8AC3E}">
        <p14:creationId xmlns:p14="http://schemas.microsoft.com/office/powerpoint/2010/main" val="3566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9760" y="416560"/>
            <a:ext cx="11206480" cy="6063198"/>
          </a:xfrm>
          <a:prstGeom prst="rect">
            <a:avLst/>
          </a:prstGeom>
          <a:noFill/>
        </p:spPr>
        <p:txBody>
          <a:bodyPr wrap="square" rtlCol="0">
            <a:spAutoFit/>
          </a:bodyPr>
          <a:lstStyle/>
          <a:p>
            <a:r>
              <a:rPr lang="de-DE" sz="2800" b="1" dirty="0" smtClean="0"/>
              <a:t>Worum geht es?</a:t>
            </a:r>
          </a:p>
          <a:p>
            <a:endParaRPr lang="de-DE" sz="2000" dirty="0"/>
          </a:p>
          <a:p>
            <a:r>
              <a:rPr lang="de-DE" sz="2000" b="1" dirty="0" smtClean="0"/>
              <a:t>Wie gehen wir mit Daten um, die uns bemerkenswerte Änderungen anzeigen?</a:t>
            </a:r>
          </a:p>
          <a:p>
            <a:endParaRPr lang="de-DE" sz="2000" dirty="0"/>
          </a:p>
          <a:p>
            <a:r>
              <a:rPr lang="de-DE" sz="2000" dirty="0" smtClean="0"/>
              <a:t>Das Gleichnis der Mordaufklärung</a:t>
            </a:r>
          </a:p>
          <a:p>
            <a:endParaRPr lang="de-DE" sz="2000" dirty="0"/>
          </a:p>
          <a:p>
            <a:pPr marL="285750" indent="-285750">
              <a:buFont typeface="Arial" panose="020B0604020202020204" pitchFamily="34" charset="0"/>
              <a:buChar char="•"/>
            </a:pPr>
            <a:r>
              <a:rPr lang="de-DE" sz="2000" dirty="0" smtClean="0"/>
              <a:t>Prüfung, ob es überhaupt ein Mord ist (Detektion)</a:t>
            </a:r>
          </a:p>
          <a:p>
            <a:pPr marL="285750" indent="-285750">
              <a:buFont typeface="Arial" panose="020B0604020202020204" pitchFamily="34" charset="0"/>
              <a:buChar char="•"/>
            </a:pPr>
            <a:r>
              <a:rPr lang="de-DE" sz="2000" dirty="0" smtClean="0"/>
              <a:t>Prüfen verschiedener möglicher </a:t>
            </a:r>
            <a:r>
              <a:rPr lang="de-DE" sz="2000" dirty="0"/>
              <a:t>G</a:t>
            </a:r>
            <a:r>
              <a:rPr lang="de-DE" sz="2000" dirty="0" smtClean="0"/>
              <a:t>ründe und Feststellung der plausibelsten  Gründe (Attribution)</a:t>
            </a:r>
          </a:p>
          <a:p>
            <a:pPr marL="285750" indent="-285750">
              <a:buFont typeface="Arial" panose="020B0604020202020204" pitchFamily="34" charset="0"/>
              <a:buChar char="•"/>
            </a:pPr>
            <a:endParaRPr lang="de-DE" sz="2000" dirty="0"/>
          </a:p>
          <a:p>
            <a:endParaRPr lang="de-DE" sz="2000" dirty="0" smtClean="0"/>
          </a:p>
          <a:p>
            <a:r>
              <a:rPr lang="de-DE" sz="2000" dirty="0" smtClean="0"/>
              <a:t>3 Fälle:</a:t>
            </a:r>
          </a:p>
          <a:p>
            <a:pPr marL="285750" indent="-285750">
              <a:buFont typeface="Arial" panose="020B0604020202020204" pitchFamily="34" charset="0"/>
              <a:buChar char="•"/>
            </a:pPr>
            <a:r>
              <a:rPr lang="de-DE" sz="2000" dirty="0" smtClean="0"/>
              <a:t>Verstärkung de Starkwinde auf Helgoland</a:t>
            </a:r>
          </a:p>
          <a:p>
            <a:pPr marL="285750" indent="-285750">
              <a:buFont typeface="Arial" panose="020B0604020202020204" pitchFamily="34" charset="0"/>
              <a:buChar char="•"/>
            </a:pPr>
            <a:r>
              <a:rPr lang="de-DE" sz="2000" dirty="0" smtClean="0"/>
              <a:t>Meeresspiegelanstieg in Hamburg</a:t>
            </a:r>
          </a:p>
          <a:p>
            <a:pPr marL="285750" indent="-285750">
              <a:buFont typeface="Arial" panose="020B0604020202020204" pitchFamily="34" charset="0"/>
              <a:buChar char="•"/>
            </a:pPr>
            <a:r>
              <a:rPr lang="de-DE" sz="2000" dirty="0" smtClean="0"/>
              <a:t>Regionaler Temperaturanstieg</a:t>
            </a:r>
          </a:p>
          <a:p>
            <a:pPr marL="285750" indent="-285750">
              <a:buFont typeface="Arial" panose="020B0604020202020204" pitchFamily="34" charset="0"/>
              <a:buChar char="•"/>
            </a:pPr>
            <a:endParaRPr lang="de-DE" sz="2000" dirty="0"/>
          </a:p>
          <a:p>
            <a:r>
              <a:rPr lang="de-DE" sz="2000" dirty="0" smtClean="0"/>
              <a:t>Und was lernen wir?  </a:t>
            </a:r>
          </a:p>
          <a:p>
            <a:r>
              <a:rPr lang="de-DE" sz="2000" b="1" dirty="0" smtClean="0"/>
              <a:t>Daten allein erklären wenig; dazu braucht es auch den kritischen Ansatz der Wissenschaft, der anerkennt, dass es zur Erklärung mehrere Möglichkeiten gibt, aber in der Regel eine Erklärung als besonders plausibel bestimmt werden kann. Aber ohne den Zugriff auf robuste Daten geht das nicht.</a:t>
            </a:r>
          </a:p>
        </p:txBody>
      </p:sp>
    </p:spTree>
    <p:extLst>
      <p:ext uri="{BB962C8B-B14F-4D97-AF65-F5344CB8AC3E}">
        <p14:creationId xmlns:p14="http://schemas.microsoft.com/office/powerpoint/2010/main" val="3635927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6068"/>
            <a:ext cx="9144000" cy="6465864"/>
          </a:xfrm>
          <a:prstGeom prst="rect">
            <a:avLst/>
          </a:prstGeom>
        </p:spPr>
      </p:pic>
      <p:sp>
        <p:nvSpPr>
          <p:cNvPr id="3" name="Textfeld 2"/>
          <p:cNvSpPr txBox="1"/>
          <p:nvPr/>
        </p:nvSpPr>
        <p:spPr>
          <a:xfrm rot="16200000">
            <a:off x="9416037" y="3621706"/>
            <a:ext cx="5097041" cy="276999"/>
          </a:xfrm>
          <a:prstGeom prst="rect">
            <a:avLst/>
          </a:prstGeom>
          <a:noFill/>
        </p:spPr>
        <p:txBody>
          <a:bodyPr wrap="square" rtlCol="0">
            <a:spAutoFit/>
          </a:bodyPr>
          <a:lstStyle/>
          <a:p>
            <a:r>
              <a:rPr lang="de-DE" sz="1200" dirty="0">
                <a:solidFill>
                  <a:srgbClr val="FF0000"/>
                </a:solidFill>
              </a:rPr>
              <a:t>Diese und folgende Graphiken: Michael Schrenk, Berlin; </a:t>
            </a:r>
            <a:r>
              <a:rPr lang="de-DE" sz="1200" dirty="0">
                <a:solidFill>
                  <a:srgbClr val="FF0000"/>
                </a:solidFill>
                <a:latin typeface="Calibri"/>
              </a:rPr>
              <a:t>©Hans  von Storch</a:t>
            </a:r>
            <a:endParaRPr lang="de-DE" sz="1200" dirty="0">
              <a:solidFill>
                <a:srgbClr val="FF0000"/>
              </a:solidFill>
            </a:endParaRPr>
          </a:p>
        </p:txBody>
      </p:sp>
      <p:sp>
        <p:nvSpPr>
          <p:cNvPr id="7" name="Rechteck 6"/>
          <p:cNvSpPr/>
          <p:nvPr/>
        </p:nvSpPr>
        <p:spPr>
          <a:xfrm>
            <a:off x="307219"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344205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6068"/>
            <a:ext cx="9144000" cy="6465864"/>
          </a:xfrm>
          <a:prstGeom prst="rect">
            <a:avLst/>
          </a:prstGeom>
        </p:spPr>
      </p:pic>
      <p:sp>
        <p:nvSpPr>
          <p:cNvPr id="3" name="Rechteck 2"/>
          <p:cNvSpPr/>
          <p:nvPr/>
        </p:nvSpPr>
        <p:spPr>
          <a:xfrm>
            <a:off x="365942"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2324430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6068"/>
            <a:ext cx="9144000" cy="6465864"/>
          </a:xfrm>
          <a:prstGeom prst="rect">
            <a:avLst/>
          </a:prstGeom>
        </p:spPr>
      </p:pic>
      <p:sp>
        <p:nvSpPr>
          <p:cNvPr id="3" name="Rechteck 2"/>
          <p:cNvSpPr/>
          <p:nvPr/>
        </p:nvSpPr>
        <p:spPr>
          <a:xfrm>
            <a:off x="365942"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1959564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6068"/>
            <a:ext cx="9144000" cy="6465864"/>
          </a:xfrm>
          <a:prstGeom prst="rect">
            <a:avLst/>
          </a:prstGeom>
        </p:spPr>
      </p:pic>
      <p:sp>
        <p:nvSpPr>
          <p:cNvPr id="3" name="Rechteck 2"/>
          <p:cNvSpPr/>
          <p:nvPr/>
        </p:nvSpPr>
        <p:spPr>
          <a:xfrm>
            <a:off x="365942"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176627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173" y="196068"/>
            <a:ext cx="9144000" cy="6465864"/>
          </a:xfrm>
          <a:prstGeom prst="rect">
            <a:avLst/>
          </a:prstGeom>
        </p:spPr>
      </p:pic>
      <p:sp>
        <p:nvSpPr>
          <p:cNvPr id="3" name="Rechteck 2"/>
          <p:cNvSpPr/>
          <p:nvPr/>
        </p:nvSpPr>
        <p:spPr>
          <a:xfrm>
            <a:off x="365942"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25538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6068"/>
            <a:ext cx="9144000" cy="6465864"/>
          </a:xfrm>
          <a:prstGeom prst="rect">
            <a:avLst/>
          </a:prstGeom>
        </p:spPr>
      </p:pic>
      <p:sp>
        <p:nvSpPr>
          <p:cNvPr id="3" name="Rechteck 2"/>
          <p:cNvSpPr/>
          <p:nvPr/>
        </p:nvSpPr>
        <p:spPr>
          <a:xfrm>
            <a:off x="365942" y="196068"/>
            <a:ext cx="6096000" cy="523220"/>
          </a:xfrm>
          <a:prstGeom prst="rect">
            <a:avLst/>
          </a:prstGeom>
        </p:spPr>
        <p:txBody>
          <a:bodyPr>
            <a:spAutoFit/>
          </a:bodyPr>
          <a:lstStyle/>
          <a:p>
            <a:r>
              <a:rPr lang="de-DE" sz="2800" b="1" dirty="0" smtClean="0"/>
              <a:t>Das Gleichnis der Mordaufklärung</a:t>
            </a:r>
            <a:endParaRPr lang="de-DE" sz="2800" b="1" dirty="0" smtClean="0"/>
          </a:p>
        </p:txBody>
      </p:sp>
    </p:spTree>
    <p:extLst>
      <p:ext uri="{BB962C8B-B14F-4D97-AF65-F5344CB8AC3E}">
        <p14:creationId xmlns:p14="http://schemas.microsoft.com/office/powerpoint/2010/main" val="2247725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Breitbild</PresentationFormat>
  <Paragraphs>87</Paragraphs>
  <Slides>23</Slides>
  <Notes>2</Notes>
  <HiddenSlides>3</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23</vt:i4>
      </vt:variant>
    </vt:vector>
  </HeadingPairs>
  <TitlesOfParts>
    <vt:vector size="31" baseType="lpstr">
      <vt:lpstr>AdobeSongStd-Light</vt:lpstr>
      <vt:lpstr>Arial</vt:lpstr>
      <vt:lpstr>Calibri</vt:lpstr>
      <vt:lpstr>Calibri Light</vt:lpstr>
      <vt:lpstr>Helvetica</vt:lpstr>
      <vt:lpstr>Times New Roman</vt:lpstr>
      <vt:lpstr>ヒラギノ角ゴ Pro W3</vt:lpstr>
      <vt:lpstr>Office Theme</vt:lpstr>
      <vt:lpstr>Daten … was sagen sie uns? – “Detektion und Attribution”</vt:lpstr>
      <vt:lpstr>Hans von Storch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Temperatur-Erhöhung von 1982 bis 2011</vt:lpstr>
      <vt:lpstr>Temperaturtrends in der Ostseeregion (1982-2011)</vt:lpstr>
      <vt:lpstr>Beobachtete und aufgrund vermehrter Treibhausgase erwarteter Temperatur-trends (1982-2011)  Die beobachteten Trends (grau) sind im Winter und Frühjahr (DJF und MAM) konsistent mit den Vorschlägen für Änderungen aufgrund erhöhten Treibhausgase (grün); im Sommer und Herbst finden wir eine Diskrepanz.  Die DJF/MAM Änderungen können durch Treibhausgase erklärt werden; im JJA und SON sind weitere Faktoren nötig – verminderte regionale Emission von Aerosolen?</vt:lpstr>
      <vt:lpstr>Globale Temperaturveränderung seit Mitte des 19ten Jahrunderts </vt:lpstr>
      <vt:lpstr>Attribution: Können wir die Entwicklung der Lufttemperaturen beschreiben, wenn wir Antriebe durch Treibhausgase annehmen?</vt:lpstr>
      <vt:lpstr>Zusammenfassung und Ausblick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 von Storch</dc:creator>
  <cp:lastModifiedBy>Hans von Storch</cp:lastModifiedBy>
  <cp:revision>27</cp:revision>
  <dcterms:created xsi:type="dcterms:W3CDTF">2018-06-09T17:44:06Z</dcterms:created>
  <dcterms:modified xsi:type="dcterms:W3CDTF">2018-06-10T11:38:30Z</dcterms:modified>
</cp:coreProperties>
</file>